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
      <p:font typeface="Caveat"/>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B4F22B1-F362-4E65-B13E-BD0644C70682}">
  <a:tblStyle styleId="{1B4F22B1-F362-4E65-B13E-BD0644C706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Caveat-bold.fntdata"/><Relationship Id="rId52" Type="http://schemas.openxmlformats.org/officeDocument/2006/relationships/font" Target="fonts/Cavea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caaeea4a61_8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caaeea4a61_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dữ liệu được phân bố cho các label như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bea58b8dc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1bea58b8dc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f5221431d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1bf5221431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52525"/>
                </a:solidFill>
                <a:latin typeface="Roboto"/>
                <a:ea typeface="Roboto"/>
                <a:cs typeface="Roboto"/>
                <a:sym typeface="Roboto"/>
              </a:rPr>
              <a:t>Trước tiên để hiểu dc SVM thì SVM là cái gì?</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(SVM) là các mô hình máy học có giám sát thường dùng để phân loại dữ liệu.</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SVM xây dựng một siêu phẳng để phân tách không gian nhiều chiều. Khoảng cách lý tưởng đạt được khi khoảng cách giữa siêu phẳng và dữ liệu huấn luyện của bất kỳ lớp nào là lớn nhất.</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Margin là khoảng cách giữa siêu phẳng (trong trường hợp không gian 2 chiều là đường thẳng) đến 2 support vector gần nhất tương ứng với 2 phân lớp. Phương pháp SVM luôn cố gắng cực đại hóa margin này, từ đó thu được một siêu phẳng tạo khoảng cách xa nhất so với 2 lớp. Nhờ vậy, SVM có thể giảm thiểu việc phân lớp sai (misclassification) đối với điểm dữ liệu mới đưa vào.</a:t>
            </a:r>
            <a:endParaRPr sz="1350">
              <a:solidFill>
                <a:srgbClr val="252525"/>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caaeea4a61_1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caaeea4a61_1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VSM thực hiện phân loại bằng cách tìm các đường ranh giới tuyến tính càng xa dữ liệu càng tốt. Chúng hoạt động tốt với dữ liệu đã tuyến tính nhưng ngược lại thì thất bại thảm hại. Để làm cho dữ liệu phi tuyến tính có thể phân tách tuyến tính (và do đó thuận tiện cho SVM), chúng ta có thể thêm nhiều tính năng hơn vào dữ liệu vì trong không gian có nhiều chiều hơn, xác suất dữ liệu có thể phân tách tuyến tính tăng lên. </a:t>
            </a:r>
            <a:r>
              <a:rPr lang="en" sz="1400">
                <a:solidFill>
                  <a:schemeClr val="dk1"/>
                </a:solidFill>
              </a:rPr>
              <a:t>Trên thực tế, việc thêm chúng có thể làm chậm mô hình. Kernel là một thao tác thông minh tận dụng một số thuộc tính toán học để mang lại kết quả tương tự như thể chúng tôi đã thêm các tính năng bổ sung mà không thực sự thêm chúng. Các hạt nhân đa thức Poly và RBF (giả vờ) lần lượt thêm các tính năng đa thức và tương tự.</a:t>
            </a:r>
            <a:endParaRPr sz="1400">
              <a:solidFill>
                <a:schemeClr val="dk1"/>
              </a:solidFill>
            </a:endParaRPr>
          </a:p>
          <a:p>
            <a:pPr indent="0" lvl="0" marL="0" rtl="0" algn="l">
              <a:spcBef>
                <a:spcPts val="0"/>
              </a:spcBef>
              <a:spcAft>
                <a:spcPts val="0"/>
              </a:spcAft>
              <a:buNone/>
            </a:pPr>
            <a:r>
              <a:rPr lang="en" sz="1400">
                <a:solidFill>
                  <a:schemeClr val="dk1"/>
                </a:solidFill>
              </a:rPr>
              <a:t>Poly </a:t>
            </a:r>
            <a:r>
              <a:rPr lang="en">
                <a:solidFill>
                  <a:schemeClr val="dk1"/>
                </a:solidFill>
              </a:rPr>
              <a:t>Một cách để tạo ra nhiều tính năng hơn là sử dụng các kết hợp đa thức của chúng ở một mức độ nhất định. Chẳng hạn, với hai thuộc tính A và B, một đa thức bậc 2 sẽ tạo ra 6 thuộc tính: 1 (bất kỳ thuộc tính nào lũy thừa 0), A, B, A², B² và AB.</a:t>
            </a:r>
            <a:endParaRPr>
              <a:solidFill>
                <a:schemeClr val="dk1"/>
              </a:solidFill>
            </a:endParaRPr>
          </a:p>
          <a:p>
            <a:pPr indent="0" lvl="0" marL="0" rtl="0" algn="l">
              <a:spcBef>
                <a:spcPts val="0"/>
              </a:spcBef>
              <a:spcAft>
                <a:spcPts val="0"/>
              </a:spcAft>
              <a:buNone/>
            </a:pPr>
            <a:r>
              <a:rPr lang="en" sz="1400">
                <a:solidFill>
                  <a:schemeClr val="dk1"/>
                </a:solidFill>
              </a:rPr>
              <a:t>RBF </a:t>
            </a:r>
            <a:r>
              <a:rPr lang="en">
                <a:solidFill>
                  <a:schemeClr val="dk1"/>
                </a:solidFill>
              </a:rPr>
              <a:t>Một phương pháp khác để thêm nhiều tính năng hơn vào dữ liệu là sử dụng cái gọi là tính năng tương tự. Một tính năng tương tự đo lường khoảng cách giá trị của một tính năng hiện có từ một mốc.</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c2d3968d01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c2d3968d01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52525"/>
                </a:solidFill>
                <a:latin typeface="Roboto"/>
                <a:ea typeface="Roboto"/>
                <a:cs typeface="Roboto"/>
                <a:sym typeface="Roboto"/>
              </a:rPr>
              <a:t>Để bổ trợ cho cái svm</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HOG là một bộ mô tả tính năng thường được sử dụng để phát hiện đối tượng.</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HOG được áp dụng trên hình ảnh khuôn mặt để xác định các vectơ đặc trưng.</a:t>
            </a:r>
            <a:endParaRPr sz="1350">
              <a:solidFill>
                <a:srgbClr val="252525"/>
              </a:solidFill>
              <a:latin typeface="Roboto"/>
              <a:ea typeface="Roboto"/>
              <a:cs typeface="Roboto"/>
              <a:sym typeface="Roboto"/>
            </a:endParaRPr>
          </a:p>
          <a:p>
            <a:pPr indent="0" lvl="0" marL="0" rtl="0" algn="l">
              <a:spcBef>
                <a:spcPts val="0"/>
              </a:spcBef>
              <a:spcAft>
                <a:spcPts val="0"/>
              </a:spcAft>
              <a:buNone/>
            </a:pPr>
            <a:r>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Thuật toán này sẽ tạo ra các bộ mô tả đặc trưng (feature descriptor) nhằm mục đích phát hiện vật thể (object detection).</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HOG cũng là một thuật toán rất hiệu quả được áp dụng trong bài toán này. Bởi nó có khả năng biểu diễn các đường nét chính của khuôn mặt dựa trên phương và độ lớn gradient thông qua các véc tơ trên mỗi cell.</a:t>
            </a:r>
            <a:endParaRPr sz="1350">
              <a:solidFill>
                <a:srgbClr val="252525"/>
              </a:solidFill>
              <a:latin typeface="Roboto"/>
              <a:ea typeface="Roboto"/>
              <a:cs typeface="Roboto"/>
              <a:sym typeface="Roboto"/>
            </a:endParaRPr>
          </a:p>
          <a:p>
            <a:pPr indent="0" lvl="0" marL="0" rtl="0" algn="l">
              <a:spcBef>
                <a:spcPts val="0"/>
              </a:spcBef>
              <a:spcAft>
                <a:spcPts val="0"/>
              </a:spcAft>
              <a:buNone/>
            </a:pPr>
            <a:r>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Một HOG dựa vào thuộc tính của các đối tượng trong một hình ảnh để sở hữu sự phân bố của độ dốc cường độ hoặc hướng cạnh. Độ dốc được tính toán trong một hình ảnh trên mỗi khối. Một khối được coi là một lưới pixel trong đó độ dốc được cấu thành từ cường độ và hướng thay đổi cường độ của pixel trong khối.</a:t>
            </a:r>
            <a:endParaRPr sz="1350">
              <a:solidFill>
                <a:srgbClr val="252525"/>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c2d3968d01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1c2d3968d0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52525"/>
                </a:solidFill>
                <a:latin typeface="Roboto"/>
                <a:ea typeface="Roboto"/>
                <a:cs typeface="Roboto"/>
                <a:sym typeface="Roboto"/>
              </a:rPr>
              <a:t>Đưa ra một hình ảnh khuôn mặt, hệ thống sẽ phát hiện khuôn mặt trước và sau đó, trích xuất các thành phần khuôn mặt từ hình ảnh khuôn mặt. Sau đó,  (HOG) dùng để mã hóa các thành phần khuôn mặt này và nối chúng thành một vectơ đặc trưng duy nhất. Khi các vectơ đặc trưng được xác định cho mỗi hình ảnh được phân loại, quy tắc và quyết định SVM sẽ được áp dụng để có được phân loại cuối cùng.</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Sau đó, các vectơ đặc trưng HOG được cung cấp làm đầu vào cho một nhóm Máy vectơ hỗ trợ (SVM). SVM là một bộ phân loại phân biệt được xác định bởi một siêu phẳng phân tách. Đưa ra một tập hợp dữ liệu đào tạo được gắn nhãn (học có giám sát), thuật toán sẽ tính toán một siêu phẳng tối ưu (mô hình được đào tạo) để phân loại các ví dụ mới vào đúng lớp. </a:t>
            </a:r>
            <a:endParaRPr sz="1350">
              <a:solidFill>
                <a:srgbClr val="252525"/>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2d3968d01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c2d3968d0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c2d3968d01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1c2d3968d01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2d3968d01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1c2d3968d01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c2d3968d01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c2d3968d01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caaeea4a61_1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caaeea4a61_1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c2f58475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1c2f584751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caaeea4a61_1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1caaeea4a61_1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caaeea4a61_1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1caaeea4a61_1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caaeea4a61_1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1caaeea4a61_1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caaeea4a61_1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caaeea4a61_1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c2d3968d01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1c2d3968d0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VGG là viết tắt của từ Visual Geometry Group, nó là một kiến trúc deep CNN tiêu chuẩn với nhiều lớp.</a:t>
            </a:r>
            <a:endParaRPr/>
          </a:p>
          <a:p>
            <a:pPr indent="0" lvl="0" marL="0" rtl="0" algn="l">
              <a:spcBef>
                <a:spcPts val="0"/>
              </a:spcBef>
              <a:spcAft>
                <a:spcPts val="0"/>
              </a:spcAft>
              <a:buNone/>
            </a:pPr>
            <a:r>
              <a:rPr lang="en"/>
              <a:t>Kiến trúc VGG là nền tảng (cơ sở) của các mô hình nhận dạng đối tượng hiện đại. Được phát triển như một deep neural network, VGGNet </a:t>
            </a:r>
            <a:endParaRPr/>
          </a:p>
          <a:p>
            <a:pPr indent="-298450" lvl="0" marL="457200" rtl="0" algn="l">
              <a:spcBef>
                <a:spcPts val="0"/>
              </a:spcBef>
              <a:spcAft>
                <a:spcPts val="0"/>
              </a:spcAft>
              <a:buSzPts val="1100"/>
              <a:buChar char="-"/>
            </a:pPr>
            <a:r>
              <a:rPr lang="en"/>
              <a:t>VGG model hay VGGNet hỗ trợ 16 lớp còn được gọi là vgg16, đây là mô hình cnn được công bố bởi A. Zisserman and K.Simonyan từ trường đại học oxford. Những nhà nghiên cứu này đã công bố mô hình của họ trong bài báo có tiêu đề very deep convolutional networks for large_scale image recognition.</a:t>
            </a:r>
            <a:endParaRPr/>
          </a:p>
          <a:p>
            <a:pPr indent="-298450" lvl="0" marL="457200" rtl="0" algn="l">
              <a:spcBef>
                <a:spcPts val="0"/>
              </a:spcBef>
              <a:spcAft>
                <a:spcPts val="0"/>
              </a:spcAft>
              <a:buSzPts val="1100"/>
              <a:buChar char="-"/>
            </a:pPr>
            <a:r>
              <a:rPr lang="en"/>
              <a:t>VGG16 gồm có 13 convolutional layers và 3 fully connected layers.</a:t>
            </a:r>
            <a:endParaRPr/>
          </a:p>
          <a:p>
            <a:pPr indent="-298450" lvl="0" marL="457200" rtl="0" algn="l">
              <a:spcBef>
                <a:spcPts val="0"/>
              </a:spcBef>
              <a:spcAft>
                <a:spcPts val="0"/>
              </a:spcAft>
              <a:buSzPts val="1100"/>
              <a:buChar char="-"/>
            </a:pPr>
            <a:r>
              <a:rPr lang="en"/>
              <a:t>Khái niệm vgg19 tương tự như vgg16, nhưng hỗ trợ 19 layers.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caaeea4a61_8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1caaeea4a61_8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solidFill>
                  <a:schemeClr val="dk1"/>
                </a:solidFill>
              </a:rPr>
              <a:t>VGGNets được dựa trên những tính năng cơ bản của CNN. Hình ảnh sau đây cho thấy khái niệm cơ bản về cách thức hoạt động của cnn</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Input: 224x224</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Convolutional Layers: </a:t>
            </a:r>
            <a:r>
              <a:rPr lang="en">
                <a:solidFill>
                  <a:srgbClr val="050505"/>
                </a:solidFill>
              </a:rPr>
              <a:t>Convolution layer của vgg tạo nên môi trường dễ tiếp cận hết mức, 3x3 là kích cỡ nhỏ nhất vẫn có thể nắm bắt được trên/dưới và trái/phải. Hơn thế nữa, còn có các filter 1x1 hoạt động như một sự chuyển đổi đầu vào một cách tuyến tính. Được đi kèm với đơn vị relu, thứ tạo nên sự cải tiến so với alexnet đó là giảm thời gian train. Relu là hàm khởi động dò tuyến tính. Nó là các khúc hàm tuyến tính sẽ cho giá trị đầu là thứ nhập vào nếu đúng và ngược lại sẽ ko trả ra nếu sai. convolution stride được điều chỉnh ở 1 pixel để giữ được sự phân giải về không gian sau khi convolution (stride là số pixel chuyển dời qua ma trận đầu vào)</a:t>
            </a:r>
            <a:endParaRPr>
              <a:solidFill>
                <a:srgbClr val="050505"/>
              </a:solidFill>
            </a:endParaRPr>
          </a:p>
          <a:p>
            <a:pPr indent="-298450" lvl="0" marL="457200" rtl="0" algn="l">
              <a:lnSpc>
                <a:spcPct val="115000"/>
              </a:lnSpc>
              <a:spcBef>
                <a:spcPts val="0"/>
              </a:spcBef>
              <a:spcAft>
                <a:spcPts val="0"/>
              </a:spcAft>
              <a:buSzPts val="1100"/>
              <a:buChar char="-"/>
            </a:pPr>
            <a:r>
              <a:rPr lang="en">
                <a:solidFill>
                  <a:schemeClr val="dk1"/>
                </a:solidFill>
              </a:rPr>
              <a:t>Hidden layers: </a:t>
            </a:r>
            <a:r>
              <a:rPr lang="en">
                <a:solidFill>
                  <a:srgbClr val="050505"/>
                </a:solidFill>
              </a:rPr>
              <a:t>mọi hidden layer của vgg dùng relu. Vgg không thường tạo nên local response normalization khi nó tăng lượng bộ nhớ được dùng và training time. Hơn thế, nó không hề tạo sự cải tiến về độ chính xác</a:t>
            </a:r>
            <a:endParaRPr>
              <a:solidFill>
                <a:srgbClr val="050505"/>
              </a:solidFill>
            </a:endParaRPr>
          </a:p>
          <a:p>
            <a:pPr indent="-298450" lvl="0" marL="457200" rtl="0" algn="l">
              <a:lnSpc>
                <a:spcPct val="115000"/>
              </a:lnSpc>
              <a:spcBef>
                <a:spcPts val="0"/>
              </a:spcBef>
              <a:spcAft>
                <a:spcPts val="0"/>
              </a:spcAft>
              <a:buSzPts val="1100"/>
              <a:buChar char="-"/>
            </a:pPr>
            <a:r>
              <a:rPr lang="en">
                <a:solidFill>
                  <a:schemeClr val="dk1"/>
                </a:solidFill>
              </a:rPr>
              <a:t>Fully-connected layers: </a:t>
            </a:r>
            <a:r>
              <a:rPr lang="en">
                <a:solidFill>
                  <a:srgbClr val="050505"/>
                </a:solidFill>
              </a:rPr>
              <a:t>vgg có 3 lớp này. Trong 3 lớp này, 2 lớp đầy tiên có 4096 kênh, cái thứ 3 cái 1000 kênh, mỗi class 1 cái</a:t>
            </a:r>
            <a:endParaRPr>
              <a:solidFill>
                <a:srgbClr val="050505"/>
              </a:solidFill>
            </a:endParaRPr>
          </a:p>
          <a:p>
            <a:pPr indent="0" lvl="0" marL="45720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caaeea4a61_8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caaeea4a61_8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caaeea4a61_8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1caaeea4a61_8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caaeea4a61_8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1caaeea4a61_8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aaeea4a61_8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1caaeea4a61_8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caaeea4a61_8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caaeea4a61_8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caaeea4a61_8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caaeea4a61_8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caaeea4a61_8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caaeea4a61_8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c2f5847511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1c2f5847511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c2f5847511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1c2f5847511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c2f5847511_1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1c2f5847511_1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c2d3968d01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c2d3968d01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caaeea4a61_8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1caaeea4a61_8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Một bộ autoencoder sẽ bao gồm 2 thành phần là Encoder và Decoder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2f9a5f936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132f9a5f936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52525"/>
                </a:solidFill>
                <a:latin typeface="Roboto"/>
                <a:ea typeface="Roboto"/>
                <a:cs typeface="Roboto"/>
                <a:sym typeface="Roboto"/>
              </a:rPr>
              <a:t>có rất là nhiều thứ mưu cầu mình biết dc cảm xúc của người tiếp nhận thông tin, hay người mình đang quan sát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Ví dụ như người thuyết trình sẽ muốn biết cảm xúc của </a:t>
            </a:r>
            <a:r>
              <a:rPr lang="en" sz="1350">
                <a:solidFill>
                  <a:srgbClr val="252525"/>
                </a:solidFill>
                <a:latin typeface="Roboto"/>
                <a:ea typeface="Roboto"/>
                <a:cs typeface="Roboto"/>
                <a:sym typeface="Roboto"/>
              </a:rPr>
              <a:t>khán giả</a:t>
            </a:r>
            <a:r>
              <a:rPr lang="en" sz="1350">
                <a:solidFill>
                  <a:srgbClr val="252525"/>
                </a:solidFill>
                <a:latin typeface="Roboto"/>
                <a:ea typeface="Roboto"/>
                <a:cs typeface="Roboto"/>
                <a:sym typeface="Roboto"/>
              </a:rPr>
              <a:t> là gì? Hay bác sĩ và muốn biết cảm xúc của bệnh nhân. </a:t>
            </a:r>
            <a:endParaRPr sz="1350">
              <a:solidFill>
                <a:srgbClr val="252525"/>
              </a:solidFill>
              <a:latin typeface="Roboto"/>
              <a:ea typeface="Roboto"/>
              <a:cs typeface="Roboto"/>
              <a:sym typeface="Roboto"/>
            </a:endParaRPr>
          </a:p>
          <a:p>
            <a:pPr indent="0" lvl="0" marL="0" rtl="0" algn="l">
              <a:spcBef>
                <a:spcPts val="0"/>
              </a:spcBef>
              <a:spcAft>
                <a:spcPts val="0"/>
              </a:spcAft>
              <a:buNone/>
            </a:pPr>
            <a:r>
              <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a:t>Con người có thể truyền đạt ý nghĩ và cảm xúc thông qua một số cách phi ngôn ngữ, chẳng hạn như cử chỉ, nét mặt. Nét mặt có thể là cách phi ngôn ngữ hữu ích nhất để mọi người giao tiếp với nhau. Nhận dạng biểu cảm khuôn mặt đã thu hút được sự chú ý ngày càng tăng vì nó có thể được sử dụng rộng rãi trong nhiều lĩnh vực như phát hiện nói dối, đánh giá y tế.</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caaeea4a61_1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caaeea4a61_1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32f9a5f936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132f9a5f936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2f9a5f936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32f9a5f93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2f0c2f12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32f0c2f12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0197587b5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c0197587b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52525"/>
                </a:solidFill>
                <a:latin typeface="Roboto"/>
                <a:ea typeface="Roboto"/>
                <a:cs typeface="Roboto"/>
                <a:sym typeface="Roboto"/>
              </a:rPr>
              <a:t>Facial Expression Recognition</a:t>
            </a:r>
            <a:endParaRPr sz="1350">
              <a:solidFill>
                <a:srgbClr val="252525"/>
              </a:solidFill>
              <a:latin typeface="Roboto"/>
              <a:ea typeface="Roboto"/>
              <a:cs typeface="Roboto"/>
              <a:sym typeface="Roboto"/>
            </a:endParaRPr>
          </a:p>
          <a:p>
            <a:pPr indent="0" lvl="0" marL="0" rtl="0" algn="l">
              <a:spcBef>
                <a:spcPts val="0"/>
              </a:spcBef>
              <a:spcAft>
                <a:spcPts val="0"/>
              </a:spcAft>
              <a:buNone/>
            </a:pPr>
            <a:r>
              <a:rPr lang="en" sz="1350">
                <a:solidFill>
                  <a:srgbClr val="252525"/>
                </a:solidFill>
                <a:latin typeface="Roboto"/>
                <a:ea typeface="Roboto"/>
                <a:cs typeface="Roboto"/>
                <a:sym typeface="Roboto"/>
              </a:rPr>
              <a:t>réc cọt nít sần</a:t>
            </a:r>
            <a:endParaRPr sz="1350">
              <a:solidFill>
                <a:srgbClr val="252525"/>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jp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jpg"/><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6.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42.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viso.ai/deep-learning/vgg-very-deep-convolutional-network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886275" y="388375"/>
            <a:ext cx="5524500" cy="2907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680"/>
              <a:buNone/>
            </a:pPr>
            <a:r>
              <a:rPr b="1" lang="en" sz="6500">
                <a:latin typeface="Calibri"/>
                <a:ea typeface="Calibri"/>
                <a:cs typeface="Calibri"/>
                <a:sym typeface="Calibri"/>
              </a:rPr>
              <a:t>Face Emotion Recognition</a:t>
            </a:r>
            <a:endParaRPr b="1" sz="6500">
              <a:latin typeface="Calibri"/>
              <a:ea typeface="Calibri"/>
              <a:cs typeface="Calibri"/>
              <a:sym typeface="Calibri"/>
            </a:endParaRPr>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6" name="Google Shape;56;p13"/>
          <p:cNvSpPr txBox="1"/>
          <p:nvPr>
            <p:ph idx="1" type="subTitle"/>
          </p:nvPr>
        </p:nvSpPr>
        <p:spPr>
          <a:xfrm>
            <a:off x="4838175" y="3576925"/>
            <a:ext cx="3994200" cy="1479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2800"/>
              <a:buNone/>
            </a:pPr>
            <a:r>
              <a:rPr b="1" lang="en" sz="2200">
                <a:solidFill>
                  <a:schemeClr val="dk1"/>
                </a:solidFill>
                <a:latin typeface="Calibri"/>
                <a:ea typeface="Calibri"/>
                <a:cs typeface="Calibri"/>
                <a:sym typeface="Calibri"/>
              </a:rPr>
              <a:t>Class</a:t>
            </a:r>
            <a:r>
              <a:rPr b="1" lang="en" sz="2200">
                <a:solidFill>
                  <a:schemeClr val="dk1"/>
                </a:solidFill>
                <a:latin typeface="Calibri"/>
                <a:ea typeface="Calibri"/>
                <a:cs typeface="Calibri"/>
                <a:sym typeface="Calibri"/>
              </a:rPr>
              <a:t>:</a:t>
            </a:r>
            <a:r>
              <a:rPr lang="en" sz="2200">
                <a:solidFill>
                  <a:schemeClr val="dk1"/>
                </a:solidFill>
                <a:latin typeface="Calibri"/>
                <a:ea typeface="Calibri"/>
                <a:cs typeface="Calibri"/>
                <a:sym typeface="Calibri"/>
              </a:rPr>
              <a:t> </a:t>
            </a:r>
            <a:r>
              <a:rPr lang="en" sz="2200">
                <a:solidFill>
                  <a:schemeClr val="dk1"/>
                </a:solidFill>
                <a:highlight>
                  <a:srgbClr val="FFFFFF"/>
                </a:highlight>
                <a:latin typeface="Calibri"/>
                <a:ea typeface="Calibri"/>
                <a:cs typeface="Calibri"/>
                <a:sym typeface="Calibri"/>
              </a:rPr>
              <a:t>CS331.N12.KHCL</a:t>
            </a:r>
            <a:endParaRPr sz="2200">
              <a:solidFill>
                <a:schemeClr val="dk1"/>
              </a:solidFill>
              <a:highlight>
                <a:srgbClr val="FFFFFF"/>
              </a:highlight>
              <a:latin typeface="Calibri"/>
              <a:ea typeface="Calibri"/>
              <a:cs typeface="Calibri"/>
              <a:sym typeface="Calibri"/>
            </a:endParaRPr>
          </a:p>
          <a:p>
            <a:pPr indent="0" lvl="0" marL="0" rtl="0" algn="l">
              <a:lnSpc>
                <a:spcPct val="150000"/>
              </a:lnSpc>
              <a:spcBef>
                <a:spcPts val="0"/>
              </a:spcBef>
              <a:spcAft>
                <a:spcPts val="0"/>
              </a:spcAft>
              <a:buSzPts val="2800"/>
              <a:buNone/>
            </a:pPr>
            <a:r>
              <a:rPr b="1" lang="en" sz="2200">
                <a:solidFill>
                  <a:schemeClr val="dk1"/>
                </a:solidFill>
                <a:highlight>
                  <a:srgbClr val="FFFFFF"/>
                </a:highlight>
                <a:latin typeface="Calibri"/>
                <a:ea typeface="Calibri"/>
                <a:cs typeface="Calibri"/>
                <a:sym typeface="Calibri"/>
              </a:rPr>
              <a:t>Instructor</a:t>
            </a:r>
            <a:r>
              <a:rPr b="1" lang="en" sz="2200">
                <a:solidFill>
                  <a:schemeClr val="dk1"/>
                </a:solidFill>
                <a:highlight>
                  <a:srgbClr val="FFFFFF"/>
                </a:highlight>
                <a:latin typeface="Calibri"/>
                <a:ea typeface="Calibri"/>
                <a:cs typeface="Calibri"/>
                <a:sym typeface="Calibri"/>
              </a:rPr>
              <a:t>:</a:t>
            </a:r>
            <a:r>
              <a:rPr lang="en" sz="2200">
                <a:solidFill>
                  <a:schemeClr val="dk1"/>
                </a:solidFill>
                <a:highlight>
                  <a:srgbClr val="FFFFFF"/>
                </a:highlight>
                <a:latin typeface="Calibri"/>
                <a:ea typeface="Calibri"/>
                <a:cs typeface="Calibri"/>
                <a:sym typeface="Calibri"/>
              </a:rPr>
              <a:t> Ph.D. </a:t>
            </a:r>
            <a:r>
              <a:rPr lang="en" sz="2200">
                <a:solidFill>
                  <a:schemeClr val="dk1"/>
                </a:solidFill>
                <a:highlight>
                  <a:srgbClr val="FFFFFF"/>
                </a:highlight>
                <a:latin typeface="Calibri"/>
                <a:ea typeface="Calibri"/>
                <a:cs typeface="Calibri"/>
                <a:sym typeface="Calibri"/>
              </a:rPr>
              <a:t>Mai Tien Dung</a:t>
            </a:r>
            <a:endParaRPr sz="2200">
              <a:solidFill>
                <a:schemeClr val="dk1"/>
              </a:solidFill>
              <a:highlight>
                <a:srgbClr val="FFFFFF"/>
              </a:highlight>
              <a:latin typeface="Calibri"/>
              <a:ea typeface="Calibri"/>
              <a:cs typeface="Calibri"/>
              <a:sym typeface="Calibri"/>
            </a:endParaRPr>
          </a:p>
          <a:p>
            <a:pPr indent="0" lvl="0" marL="0" rtl="0" algn="ctr">
              <a:lnSpc>
                <a:spcPct val="100000"/>
              </a:lnSpc>
              <a:spcBef>
                <a:spcPts val="0"/>
              </a:spcBef>
              <a:spcAft>
                <a:spcPts val="0"/>
              </a:spcAft>
              <a:buSzPts val="2800"/>
              <a:buNone/>
            </a:pPr>
            <a:r>
              <a:t/>
            </a:r>
            <a:endParaRPr sz="1700">
              <a:solidFill>
                <a:srgbClr val="00000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idx="12" type="sldNum"/>
          </p:nvPr>
        </p:nvSpPr>
        <p:spPr>
          <a:xfrm>
            <a:off x="8545933" y="47044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50" name="Google Shape;150;p22"/>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51" name="Google Shape;151;p22"/>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2743200" marR="0" rtl="0" algn="l">
              <a:lnSpc>
                <a:spcPct val="100000"/>
              </a:lnSpc>
              <a:spcBef>
                <a:spcPts val="0"/>
              </a:spcBef>
              <a:spcAft>
                <a:spcPts val="0"/>
              </a:spcAft>
              <a:buNone/>
            </a:pPr>
            <a:r>
              <a:rPr b="1" lang="en" sz="4000">
                <a:solidFill>
                  <a:schemeClr val="dk1"/>
                </a:solidFill>
                <a:latin typeface="Calibri"/>
                <a:ea typeface="Calibri"/>
                <a:cs typeface="Calibri"/>
                <a:sym typeface="Calibri"/>
              </a:rPr>
              <a:t>II. Dataset</a:t>
            </a:r>
            <a:endParaRPr b="1" i="0" sz="4000" u="none" cap="none" strike="noStrike">
              <a:solidFill>
                <a:srgbClr val="000000"/>
              </a:solidFill>
              <a:latin typeface="Calibri"/>
              <a:ea typeface="Calibri"/>
              <a:cs typeface="Calibri"/>
              <a:sym typeface="Calibri"/>
            </a:endParaRPr>
          </a:p>
        </p:txBody>
      </p:sp>
      <p:sp>
        <p:nvSpPr>
          <p:cNvPr id="152" name="Google Shape;152;p22"/>
          <p:cNvSpPr txBox="1"/>
          <p:nvPr/>
        </p:nvSpPr>
        <p:spPr>
          <a:xfrm>
            <a:off x="145950" y="876125"/>
            <a:ext cx="8852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FER-2013</a:t>
            </a:r>
            <a:endParaRPr b="1" sz="2200">
              <a:solidFill>
                <a:schemeClr val="dk1"/>
              </a:solidFill>
              <a:latin typeface="Calibri"/>
              <a:ea typeface="Calibri"/>
              <a:cs typeface="Calibri"/>
              <a:sym typeface="Calibri"/>
            </a:endParaRPr>
          </a:p>
          <a:p>
            <a:pPr indent="0" lvl="0" marL="0" rtl="0" algn="l">
              <a:spcBef>
                <a:spcPts val="0"/>
              </a:spcBef>
              <a:spcAft>
                <a:spcPts val="0"/>
              </a:spcAft>
              <a:buNone/>
            </a:pPr>
            <a:r>
              <a:t/>
            </a:r>
            <a:endParaRPr b="1" sz="2200">
              <a:solidFill>
                <a:schemeClr val="dk1"/>
              </a:solidFill>
              <a:latin typeface="Calibri"/>
              <a:ea typeface="Calibri"/>
              <a:cs typeface="Calibri"/>
              <a:sym typeface="Calibri"/>
            </a:endParaRPr>
          </a:p>
        </p:txBody>
      </p:sp>
      <p:pic>
        <p:nvPicPr>
          <p:cNvPr id="153" name="Google Shape;153;p22"/>
          <p:cNvPicPr preferRelativeResize="0"/>
          <p:nvPr/>
        </p:nvPicPr>
        <p:blipFill>
          <a:blip r:embed="rId3">
            <a:alphaModFix/>
          </a:blip>
          <a:stretch>
            <a:fillRect/>
          </a:stretch>
        </p:blipFill>
        <p:spPr>
          <a:xfrm>
            <a:off x="3620200" y="1372113"/>
            <a:ext cx="4925725" cy="3374825"/>
          </a:xfrm>
          <a:prstGeom prst="rect">
            <a:avLst/>
          </a:prstGeom>
          <a:noFill/>
          <a:ln>
            <a:noFill/>
          </a:ln>
        </p:spPr>
      </p:pic>
      <p:pic>
        <p:nvPicPr>
          <p:cNvPr id="154" name="Google Shape;154;p22"/>
          <p:cNvPicPr preferRelativeResize="0"/>
          <p:nvPr/>
        </p:nvPicPr>
        <p:blipFill>
          <a:blip r:embed="rId4">
            <a:alphaModFix/>
          </a:blip>
          <a:stretch>
            <a:fillRect/>
          </a:stretch>
        </p:blipFill>
        <p:spPr>
          <a:xfrm>
            <a:off x="634000" y="1414625"/>
            <a:ext cx="2197056" cy="328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cxnSp>
        <p:nvCxnSpPr>
          <p:cNvPr id="159" name="Google Shape;159;p23"/>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60" name="Google Shape;160;p23"/>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2743200" marR="0" rtl="0" algn="l">
              <a:lnSpc>
                <a:spcPct val="100000"/>
              </a:lnSpc>
              <a:spcBef>
                <a:spcPts val="0"/>
              </a:spcBef>
              <a:spcAft>
                <a:spcPts val="0"/>
              </a:spcAft>
              <a:buNone/>
            </a:pPr>
            <a:r>
              <a:rPr b="1" lang="en" sz="4000">
                <a:solidFill>
                  <a:schemeClr val="dk1"/>
                </a:solidFill>
                <a:latin typeface="Calibri"/>
                <a:ea typeface="Calibri"/>
                <a:cs typeface="Calibri"/>
                <a:sym typeface="Calibri"/>
              </a:rPr>
              <a:t>III. </a:t>
            </a:r>
            <a:r>
              <a:rPr b="1" lang="en" sz="4000">
                <a:solidFill>
                  <a:schemeClr val="dk1"/>
                </a:solidFill>
                <a:latin typeface="Calibri"/>
                <a:ea typeface="Calibri"/>
                <a:cs typeface="Calibri"/>
                <a:sym typeface="Calibri"/>
              </a:rPr>
              <a:t>Methods</a:t>
            </a:r>
            <a:endParaRPr b="1" i="0" sz="4000" u="none" cap="none" strike="noStrike">
              <a:solidFill>
                <a:srgbClr val="000000"/>
              </a:solidFill>
              <a:latin typeface="Calibri"/>
              <a:ea typeface="Calibri"/>
              <a:cs typeface="Calibri"/>
              <a:sym typeface="Calibri"/>
            </a:endParaRPr>
          </a:p>
        </p:txBody>
      </p:sp>
      <p:sp>
        <p:nvSpPr>
          <p:cNvPr id="161" name="Google Shape;161;p23"/>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Clr>
                <a:srgbClr val="000000"/>
              </a:buClr>
              <a:buSzPts val="2500"/>
              <a:buFont typeface="Calibri"/>
              <a:buAutoNum type="arabicPeriod"/>
            </a:pPr>
            <a:r>
              <a:rPr b="1" lang="en" sz="2500">
                <a:solidFill>
                  <a:srgbClr val="000000"/>
                </a:solidFill>
                <a:latin typeface="Calibri"/>
                <a:ea typeface="Calibri"/>
                <a:cs typeface="Calibri"/>
                <a:sym typeface="Calibri"/>
              </a:rPr>
              <a:t>Support Vector Machine (SVM)</a:t>
            </a:r>
            <a:endParaRPr b="1" sz="2500">
              <a:solidFill>
                <a:srgbClr val="000000"/>
              </a:solidFill>
              <a:latin typeface="Calibri"/>
              <a:ea typeface="Calibri"/>
              <a:cs typeface="Calibri"/>
              <a:sym typeface="Calibri"/>
            </a:endParaRPr>
          </a:p>
          <a:p>
            <a:pPr indent="-387350" lvl="0" marL="457200" rtl="0" algn="l">
              <a:lnSpc>
                <a:spcPct val="115000"/>
              </a:lnSpc>
              <a:spcBef>
                <a:spcPts val="0"/>
              </a:spcBef>
              <a:spcAft>
                <a:spcPts val="0"/>
              </a:spcAft>
              <a:buClr>
                <a:srgbClr val="000000"/>
              </a:buClr>
              <a:buSzPts val="2500"/>
              <a:buFont typeface="Calibri"/>
              <a:buAutoNum type="arabicPeriod"/>
            </a:pPr>
            <a:r>
              <a:rPr b="1" lang="en" sz="2500">
                <a:solidFill>
                  <a:srgbClr val="000000"/>
                </a:solidFill>
                <a:latin typeface="Calibri"/>
                <a:ea typeface="Calibri"/>
                <a:cs typeface="Calibri"/>
                <a:sym typeface="Calibri"/>
              </a:rPr>
              <a:t>C</a:t>
            </a:r>
            <a:r>
              <a:rPr b="1" lang="en" sz="2500">
                <a:solidFill>
                  <a:srgbClr val="000000"/>
                </a:solidFill>
                <a:latin typeface="Calibri"/>
                <a:ea typeface="Calibri"/>
                <a:cs typeface="Calibri"/>
                <a:sym typeface="Calibri"/>
              </a:rPr>
              <a:t>onvolutional Neural Network</a:t>
            </a:r>
            <a:endParaRPr b="1" sz="2500">
              <a:solidFill>
                <a:srgbClr val="000000"/>
              </a:solidFill>
              <a:latin typeface="Calibri"/>
              <a:ea typeface="Calibri"/>
              <a:cs typeface="Calibri"/>
              <a:sym typeface="Calibri"/>
            </a:endParaRPr>
          </a:p>
          <a:p>
            <a:pPr indent="-387350" lvl="0" marL="457200" rtl="0" algn="l">
              <a:lnSpc>
                <a:spcPct val="115000"/>
              </a:lnSpc>
              <a:spcBef>
                <a:spcPts val="0"/>
              </a:spcBef>
              <a:spcAft>
                <a:spcPts val="0"/>
              </a:spcAft>
              <a:buClr>
                <a:srgbClr val="000000"/>
              </a:buClr>
              <a:buSzPts val="2500"/>
              <a:buFont typeface="Calibri"/>
              <a:buAutoNum type="arabicPeriod"/>
            </a:pPr>
            <a:r>
              <a:rPr b="1" lang="en" sz="2500">
                <a:solidFill>
                  <a:srgbClr val="000000"/>
                </a:solidFill>
                <a:latin typeface="Calibri"/>
                <a:ea typeface="Calibri"/>
                <a:cs typeface="Calibri"/>
                <a:sym typeface="Calibri"/>
              </a:rPr>
              <a:t>VGG16 &amp; </a:t>
            </a:r>
            <a:r>
              <a:rPr b="1" lang="en" sz="2500">
                <a:solidFill>
                  <a:srgbClr val="000000"/>
                </a:solidFill>
                <a:latin typeface="Calibri"/>
                <a:ea typeface="Calibri"/>
                <a:cs typeface="Calibri"/>
                <a:sym typeface="Calibri"/>
              </a:rPr>
              <a:t>VGG19</a:t>
            </a:r>
            <a:endParaRPr b="1" sz="2500">
              <a:solidFill>
                <a:srgbClr val="000000"/>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500">
              <a:solidFill>
                <a:srgbClr val="000000"/>
              </a:solidFill>
              <a:latin typeface="Calibri"/>
              <a:ea typeface="Calibri"/>
              <a:cs typeface="Calibri"/>
              <a:sym typeface="Calibri"/>
            </a:endParaRPr>
          </a:p>
          <a:p>
            <a:pPr indent="0" lvl="0" marL="457200" rtl="0" algn="l">
              <a:lnSpc>
                <a:spcPct val="115000"/>
              </a:lnSpc>
              <a:spcBef>
                <a:spcPts val="0"/>
              </a:spcBef>
              <a:spcAft>
                <a:spcPts val="0"/>
              </a:spcAft>
              <a:buNone/>
            </a:pPr>
            <a:r>
              <a:t/>
            </a:r>
            <a:endParaRPr b="1" sz="25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67" name="Google Shape;167;p24"/>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68" name="Google Shape;168;p24"/>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a:t>
            </a:r>
            <a:r>
              <a:rPr b="1" lang="en" sz="4000">
                <a:solidFill>
                  <a:schemeClr val="dk1"/>
                </a:solidFill>
                <a:latin typeface="Calibri"/>
                <a:ea typeface="Calibri"/>
                <a:cs typeface="Calibri"/>
                <a:sym typeface="Calibri"/>
              </a:rPr>
              <a:t>. SVM</a:t>
            </a:r>
            <a:endParaRPr b="1" i="0" sz="4000" u="none" cap="none" strike="noStrike">
              <a:solidFill>
                <a:srgbClr val="000000"/>
              </a:solidFill>
              <a:latin typeface="Calibri"/>
              <a:ea typeface="Calibri"/>
              <a:cs typeface="Calibri"/>
              <a:sym typeface="Calibri"/>
            </a:endParaRPr>
          </a:p>
        </p:txBody>
      </p:sp>
      <p:sp>
        <p:nvSpPr>
          <p:cNvPr id="169" name="Google Shape;169;p24"/>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What’s SVM Model?</a:t>
            </a:r>
            <a:r>
              <a:rPr b="1" lang="en" sz="2200">
                <a:solidFill>
                  <a:schemeClr val="dk1"/>
                </a:solidFill>
                <a:latin typeface="Calibri"/>
                <a:ea typeface="Calibri"/>
                <a:cs typeface="Calibri"/>
                <a:sym typeface="Calibri"/>
              </a:rPr>
              <a:t> </a:t>
            </a:r>
            <a:endParaRPr b="1" sz="2200">
              <a:latin typeface="Calibri"/>
              <a:ea typeface="Calibri"/>
              <a:cs typeface="Calibri"/>
              <a:sym typeface="Calibri"/>
            </a:endParaRPr>
          </a:p>
        </p:txBody>
      </p:sp>
      <p:sp>
        <p:nvSpPr>
          <p:cNvPr id="170" name="Google Shape;170;p24"/>
          <p:cNvSpPr txBox="1"/>
          <p:nvPr/>
        </p:nvSpPr>
        <p:spPr>
          <a:xfrm>
            <a:off x="440875" y="1465150"/>
            <a:ext cx="794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libri"/>
                <a:ea typeface="Calibri"/>
                <a:cs typeface="Calibri"/>
                <a:sym typeface="Calibri"/>
              </a:rPr>
              <a:t>Support vector machines (SVMs) are supervised machine learning models that divide and classify data. </a:t>
            </a:r>
            <a:endParaRPr sz="1800">
              <a:solidFill>
                <a:schemeClr val="dk1"/>
              </a:solidFill>
              <a:latin typeface="Calibri"/>
              <a:ea typeface="Calibri"/>
              <a:cs typeface="Calibri"/>
              <a:sym typeface="Calibri"/>
            </a:endParaRPr>
          </a:p>
        </p:txBody>
      </p:sp>
      <p:pic>
        <p:nvPicPr>
          <p:cNvPr id="171" name="Google Shape;171;p24"/>
          <p:cNvPicPr preferRelativeResize="0"/>
          <p:nvPr/>
        </p:nvPicPr>
        <p:blipFill>
          <a:blip r:embed="rId3">
            <a:alphaModFix/>
          </a:blip>
          <a:stretch>
            <a:fillRect/>
          </a:stretch>
        </p:blipFill>
        <p:spPr>
          <a:xfrm>
            <a:off x="2593175" y="2204050"/>
            <a:ext cx="3625900" cy="263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p:nvPr/>
        </p:nvSpPr>
        <p:spPr>
          <a:xfrm>
            <a:off x="294275" y="1880275"/>
            <a:ext cx="35058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78" name="Google Shape;178;p25"/>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79" name="Google Shape;179;p25"/>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 SVM</a:t>
            </a:r>
            <a:endParaRPr b="1" i="0" sz="4000" u="none" cap="none" strike="noStrike">
              <a:solidFill>
                <a:srgbClr val="000000"/>
              </a:solidFill>
              <a:latin typeface="Calibri"/>
              <a:ea typeface="Calibri"/>
              <a:cs typeface="Calibri"/>
              <a:sym typeface="Calibri"/>
            </a:endParaRPr>
          </a:p>
        </p:txBody>
      </p:sp>
      <p:sp>
        <p:nvSpPr>
          <p:cNvPr id="180" name="Google Shape;180;p25"/>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SVM Model </a:t>
            </a:r>
            <a:endParaRPr b="1" sz="2200">
              <a:latin typeface="Calibri"/>
              <a:ea typeface="Calibri"/>
              <a:cs typeface="Calibri"/>
              <a:sym typeface="Calibri"/>
            </a:endParaRPr>
          </a:p>
        </p:txBody>
      </p:sp>
      <p:pic>
        <p:nvPicPr>
          <p:cNvPr id="181" name="Google Shape;181;p25"/>
          <p:cNvPicPr preferRelativeResize="0"/>
          <p:nvPr/>
        </p:nvPicPr>
        <p:blipFill>
          <a:blip r:embed="rId3">
            <a:alphaModFix/>
          </a:blip>
          <a:stretch>
            <a:fillRect/>
          </a:stretch>
        </p:blipFill>
        <p:spPr>
          <a:xfrm>
            <a:off x="4004775" y="1465150"/>
            <a:ext cx="4541149" cy="3276600"/>
          </a:xfrm>
          <a:prstGeom prst="rect">
            <a:avLst/>
          </a:prstGeom>
          <a:noFill/>
          <a:ln>
            <a:noFill/>
          </a:ln>
        </p:spPr>
      </p:pic>
      <p:sp>
        <p:nvSpPr>
          <p:cNvPr id="182" name="Google Shape;182;p25"/>
          <p:cNvSpPr txBox="1"/>
          <p:nvPr/>
        </p:nvSpPr>
        <p:spPr>
          <a:xfrm>
            <a:off x="268700" y="1854675"/>
            <a:ext cx="363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Calibri"/>
                <a:ea typeface="Calibri"/>
                <a:cs typeface="Calibri"/>
                <a:sym typeface="Calibri"/>
              </a:rPr>
              <a:t>VSM f</a:t>
            </a:r>
            <a:r>
              <a:rPr b="1" lang="en" sz="1800">
                <a:latin typeface="Calibri"/>
                <a:ea typeface="Calibri"/>
                <a:cs typeface="Calibri"/>
                <a:sym typeface="Calibri"/>
              </a:rPr>
              <a:t>ail with not linearly separable</a:t>
            </a:r>
            <a:endParaRPr b="1" sz="1800">
              <a:latin typeface="Calibri"/>
              <a:ea typeface="Calibri"/>
              <a:cs typeface="Calibri"/>
              <a:sym typeface="Calibri"/>
            </a:endParaRPr>
          </a:p>
        </p:txBody>
      </p:sp>
      <p:cxnSp>
        <p:nvCxnSpPr>
          <p:cNvPr id="183" name="Google Shape;183;p25"/>
          <p:cNvCxnSpPr>
            <a:endCxn id="184" idx="0"/>
          </p:cNvCxnSpPr>
          <p:nvPr/>
        </p:nvCxnSpPr>
        <p:spPr>
          <a:xfrm>
            <a:off x="1087625" y="2342000"/>
            <a:ext cx="0" cy="920100"/>
          </a:xfrm>
          <a:prstGeom prst="straightConnector1">
            <a:avLst/>
          </a:prstGeom>
          <a:noFill/>
          <a:ln cap="flat" cmpd="sng" w="28575">
            <a:solidFill>
              <a:schemeClr val="dk1"/>
            </a:solidFill>
            <a:prstDash val="solid"/>
            <a:round/>
            <a:headEnd len="med" w="med" type="none"/>
            <a:tailEnd len="med" w="med" type="triangle"/>
          </a:ln>
        </p:spPr>
      </p:cxnSp>
      <p:sp>
        <p:nvSpPr>
          <p:cNvPr id="184" name="Google Shape;184;p25"/>
          <p:cNvSpPr/>
          <p:nvPr/>
        </p:nvSpPr>
        <p:spPr>
          <a:xfrm>
            <a:off x="294275" y="3262100"/>
            <a:ext cx="1586700" cy="93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P</a:t>
            </a:r>
            <a:r>
              <a:rPr lang="en" sz="1800">
                <a:latin typeface="Calibri"/>
                <a:ea typeface="Calibri"/>
                <a:cs typeface="Calibri"/>
                <a:sym typeface="Calibri"/>
              </a:rPr>
              <a:t>olynomial kernel</a:t>
            </a:r>
            <a:endParaRPr sz="1800">
              <a:latin typeface="Calibri"/>
              <a:ea typeface="Calibri"/>
              <a:cs typeface="Calibri"/>
              <a:sym typeface="Calibri"/>
            </a:endParaRPr>
          </a:p>
        </p:txBody>
      </p:sp>
      <p:sp>
        <p:nvSpPr>
          <p:cNvPr id="185" name="Google Shape;185;p25"/>
          <p:cNvSpPr/>
          <p:nvPr/>
        </p:nvSpPr>
        <p:spPr>
          <a:xfrm>
            <a:off x="2149525" y="3262100"/>
            <a:ext cx="1650600" cy="933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Calibri"/>
                <a:ea typeface="Calibri"/>
                <a:cs typeface="Calibri"/>
                <a:sym typeface="Calibri"/>
              </a:rPr>
              <a:t>Gaussian RBF</a:t>
            </a:r>
            <a:endParaRPr sz="18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kernel</a:t>
            </a:r>
            <a:endParaRPr sz="1800">
              <a:solidFill>
                <a:schemeClr val="dk1"/>
              </a:solidFill>
              <a:latin typeface="Calibri"/>
              <a:ea typeface="Calibri"/>
              <a:cs typeface="Calibri"/>
              <a:sym typeface="Calibri"/>
            </a:endParaRPr>
          </a:p>
        </p:txBody>
      </p:sp>
      <p:cxnSp>
        <p:nvCxnSpPr>
          <p:cNvPr id="186" name="Google Shape;186;p25"/>
          <p:cNvCxnSpPr/>
          <p:nvPr/>
        </p:nvCxnSpPr>
        <p:spPr>
          <a:xfrm>
            <a:off x="2974825" y="2342000"/>
            <a:ext cx="0" cy="9201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92" name="Google Shape;192;p26"/>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93" name="Google Shape;193;p26"/>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 SVM</a:t>
            </a:r>
            <a:endParaRPr b="1" i="0" sz="4000" u="none" cap="none" strike="noStrike">
              <a:solidFill>
                <a:srgbClr val="000000"/>
              </a:solidFill>
              <a:latin typeface="Calibri"/>
              <a:ea typeface="Calibri"/>
              <a:cs typeface="Calibri"/>
              <a:sym typeface="Calibri"/>
            </a:endParaRPr>
          </a:p>
        </p:txBody>
      </p:sp>
      <p:sp>
        <p:nvSpPr>
          <p:cNvPr id="194" name="Google Shape;194;p26"/>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a:t>
            </a:r>
            <a:r>
              <a:rPr b="1" lang="en" sz="2200">
                <a:solidFill>
                  <a:schemeClr val="dk1"/>
                </a:solidFill>
                <a:latin typeface="Calibri"/>
                <a:ea typeface="Calibri"/>
                <a:cs typeface="Calibri"/>
                <a:sym typeface="Calibri"/>
              </a:rPr>
              <a:t> Histogram of Oriented Gradients (</a:t>
            </a:r>
            <a:r>
              <a:rPr b="1" lang="en" sz="2200">
                <a:solidFill>
                  <a:schemeClr val="dk1"/>
                </a:solidFill>
                <a:latin typeface="Calibri"/>
                <a:ea typeface="Calibri"/>
                <a:cs typeface="Calibri"/>
                <a:sym typeface="Calibri"/>
              </a:rPr>
              <a:t>HOG)</a:t>
            </a:r>
            <a:endParaRPr b="1" sz="2200">
              <a:latin typeface="Calibri"/>
              <a:ea typeface="Calibri"/>
              <a:cs typeface="Calibri"/>
              <a:sym typeface="Calibri"/>
            </a:endParaRPr>
          </a:p>
        </p:txBody>
      </p:sp>
      <p:pic>
        <p:nvPicPr>
          <p:cNvPr id="195" name="Google Shape;195;p26"/>
          <p:cNvPicPr preferRelativeResize="0"/>
          <p:nvPr/>
        </p:nvPicPr>
        <p:blipFill>
          <a:blip r:embed="rId3">
            <a:alphaModFix/>
          </a:blip>
          <a:stretch>
            <a:fillRect/>
          </a:stretch>
        </p:blipFill>
        <p:spPr>
          <a:xfrm>
            <a:off x="1723075" y="1942263"/>
            <a:ext cx="2200275" cy="2200275"/>
          </a:xfrm>
          <a:prstGeom prst="rect">
            <a:avLst/>
          </a:prstGeom>
          <a:noFill/>
          <a:ln>
            <a:noFill/>
          </a:ln>
        </p:spPr>
      </p:pic>
      <p:pic>
        <p:nvPicPr>
          <p:cNvPr id="196" name="Google Shape;196;p26"/>
          <p:cNvPicPr preferRelativeResize="0"/>
          <p:nvPr/>
        </p:nvPicPr>
        <p:blipFill>
          <a:blip r:embed="rId4">
            <a:alphaModFix/>
          </a:blip>
          <a:stretch>
            <a:fillRect/>
          </a:stretch>
        </p:blipFill>
        <p:spPr>
          <a:xfrm>
            <a:off x="5109025" y="1942263"/>
            <a:ext cx="2200275" cy="2200275"/>
          </a:xfrm>
          <a:prstGeom prst="rect">
            <a:avLst/>
          </a:prstGeom>
          <a:noFill/>
          <a:ln>
            <a:noFill/>
          </a:ln>
        </p:spPr>
      </p:pic>
      <p:cxnSp>
        <p:nvCxnSpPr>
          <p:cNvPr id="197" name="Google Shape;197;p26"/>
          <p:cNvCxnSpPr>
            <a:stCxn id="195" idx="3"/>
            <a:endCxn id="196" idx="1"/>
          </p:cNvCxnSpPr>
          <p:nvPr/>
        </p:nvCxnSpPr>
        <p:spPr>
          <a:xfrm>
            <a:off x="3923350" y="3042400"/>
            <a:ext cx="1185600" cy="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03" name="Google Shape;203;p27"/>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04" name="Google Shape;204;p27"/>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 SVM</a:t>
            </a:r>
            <a:endParaRPr b="1" i="0" sz="4000" u="none" cap="none" strike="noStrike">
              <a:solidFill>
                <a:srgbClr val="000000"/>
              </a:solidFill>
              <a:latin typeface="Calibri"/>
              <a:ea typeface="Calibri"/>
              <a:cs typeface="Calibri"/>
              <a:sym typeface="Calibri"/>
            </a:endParaRPr>
          </a:p>
        </p:txBody>
      </p:sp>
      <p:sp>
        <p:nvSpPr>
          <p:cNvPr id="205" name="Google Shape;205;p27"/>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Face Recognition</a:t>
            </a:r>
            <a:endParaRPr b="1" sz="2200">
              <a:latin typeface="Calibri"/>
              <a:ea typeface="Calibri"/>
              <a:cs typeface="Calibri"/>
              <a:sym typeface="Calibri"/>
            </a:endParaRPr>
          </a:p>
        </p:txBody>
      </p:sp>
      <p:pic>
        <p:nvPicPr>
          <p:cNvPr id="206" name="Google Shape;206;p27"/>
          <p:cNvPicPr preferRelativeResize="0"/>
          <p:nvPr/>
        </p:nvPicPr>
        <p:blipFill>
          <a:blip r:embed="rId3">
            <a:alphaModFix/>
          </a:blip>
          <a:stretch>
            <a:fillRect/>
          </a:stretch>
        </p:blipFill>
        <p:spPr>
          <a:xfrm>
            <a:off x="157550" y="1873263"/>
            <a:ext cx="8839200" cy="233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12" name="Google Shape;212;p28"/>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13" name="Google Shape;213;p28"/>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 SVM</a:t>
            </a:r>
            <a:endParaRPr b="1" i="0" sz="4000" u="none" cap="none" strike="noStrike">
              <a:solidFill>
                <a:srgbClr val="000000"/>
              </a:solidFill>
              <a:latin typeface="Calibri"/>
              <a:ea typeface="Calibri"/>
              <a:cs typeface="Calibri"/>
              <a:sym typeface="Calibri"/>
            </a:endParaRPr>
          </a:p>
        </p:txBody>
      </p:sp>
      <p:sp>
        <p:nvSpPr>
          <p:cNvPr id="214" name="Google Shape;214;p28"/>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Evaluation</a:t>
            </a:r>
            <a:endParaRPr b="1" sz="2200">
              <a:latin typeface="Calibri"/>
              <a:ea typeface="Calibri"/>
              <a:cs typeface="Calibri"/>
              <a:sym typeface="Calibri"/>
            </a:endParaRPr>
          </a:p>
        </p:txBody>
      </p:sp>
      <p:pic>
        <p:nvPicPr>
          <p:cNvPr id="215" name="Google Shape;215;p28"/>
          <p:cNvPicPr preferRelativeResize="0"/>
          <p:nvPr/>
        </p:nvPicPr>
        <p:blipFill>
          <a:blip r:embed="rId3">
            <a:alphaModFix/>
          </a:blip>
          <a:stretch>
            <a:fillRect/>
          </a:stretch>
        </p:blipFill>
        <p:spPr>
          <a:xfrm>
            <a:off x="460875" y="1711000"/>
            <a:ext cx="3855124" cy="3193526"/>
          </a:xfrm>
          <a:prstGeom prst="rect">
            <a:avLst/>
          </a:prstGeom>
          <a:noFill/>
          <a:ln>
            <a:noFill/>
          </a:ln>
        </p:spPr>
      </p:pic>
      <p:pic>
        <p:nvPicPr>
          <p:cNvPr id="216" name="Google Shape;216;p28"/>
          <p:cNvPicPr preferRelativeResize="0"/>
          <p:nvPr/>
        </p:nvPicPr>
        <p:blipFill>
          <a:blip r:embed="rId4">
            <a:alphaModFix/>
          </a:blip>
          <a:stretch>
            <a:fillRect/>
          </a:stretch>
        </p:blipFill>
        <p:spPr>
          <a:xfrm>
            <a:off x="4924575" y="1711000"/>
            <a:ext cx="3855124" cy="3127700"/>
          </a:xfrm>
          <a:prstGeom prst="rect">
            <a:avLst/>
          </a:prstGeom>
          <a:noFill/>
          <a:ln>
            <a:noFill/>
          </a:ln>
        </p:spPr>
      </p:pic>
      <p:sp>
        <p:nvSpPr>
          <p:cNvPr id="217" name="Google Shape;217;p28"/>
          <p:cNvSpPr txBox="1"/>
          <p:nvPr/>
        </p:nvSpPr>
        <p:spPr>
          <a:xfrm>
            <a:off x="524550" y="1301450"/>
            <a:ext cx="364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RBF:</a:t>
            </a:r>
            <a:endParaRPr b="1" sz="1800">
              <a:solidFill>
                <a:schemeClr val="dk1"/>
              </a:solidFill>
              <a:latin typeface="Calibri"/>
              <a:ea typeface="Calibri"/>
              <a:cs typeface="Calibri"/>
              <a:sym typeface="Calibri"/>
            </a:endParaRPr>
          </a:p>
          <a:p>
            <a:pPr indent="457200" lvl="0" marL="0" rtl="0" algn="l">
              <a:spcBef>
                <a:spcPts val="0"/>
              </a:spcBef>
              <a:spcAft>
                <a:spcPts val="0"/>
              </a:spcAft>
              <a:buNone/>
            </a:pPr>
            <a:r>
              <a:rPr lang="en" sz="1800">
                <a:solidFill>
                  <a:schemeClr val="dk1"/>
                </a:solidFill>
                <a:latin typeface="Calibri"/>
                <a:ea typeface="Calibri"/>
                <a:cs typeface="Calibri"/>
                <a:sym typeface="Calibri"/>
              </a:rPr>
              <a:t>Accuracy: 0.53</a:t>
            </a:r>
            <a:endParaRPr sz="1800">
              <a:latin typeface="Calibri"/>
              <a:ea typeface="Calibri"/>
              <a:cs typeface="Calibri"/>
              <a:sym typeface="Calibri"/>
            </a:endParaRPr>
          </a:p>
        </p:txBody>
      </p:sp>
      <p:sp>
        <p:nvSpPr>
          <p:cNvPr id="218" name="Google Shape;218;p28"/>
          <p:cNvSpPr txBox="1"/>
          <p:nvPr/>
        </p:nvSpPr>
        <p:spPr>
          <a:xfrm>
            <a:off x="5030688" y="1301450"/>
            <a:ext cx="364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Poly</a:t>
            </a:r>
            <a:r>
              <a:rPr b="1" lang="en" sz="1800">
                <a:solidFill>
                  <a:schemeClr val="dk1"/>
                </a:solidFill>
                <a:latin typeface="Calibri"/>
                <a:ea typeface="Calibri"/>
                <a:cs typeface="Calibri"/>
                <a:sym typeface="Calibri"/>
              </a:rPr>
              <a:t>: </a:t>
            </a:r>
            <a:endParaRPr b="1" sz="1800">
              <a:solidFill>
                <a:schemeClr val="dk1"/>
              </a:solidFill>
              <a:latin typeface="Calibri"/>
              <a:ea typeface="Calibri"/>
              <a:cs typeface="Calibri"/>
              <a:sym typeface="Calibri"/>
            </a:endParaRPr>
          </a:p>
          <a:p>
            <a:pPr indent="0" lvl="0" marL="0" rtl="0" algn="l">
              <a:spcBef>
                <a:spcPts val="0"/>
              </a:spcBef>
              <a:spcAft>
                <a:spcPts val="0"/>
              </a:spcAft>
              <a:buNone/>
            </a:pPr>
            <a:r>
              <a:rPr b="1" lang="en" sz="1800">
                <a:solidFill>
                  <a:schemeClr val="dk1"/>
                </a:solidFill>
                <a:latin typeface="Calibri"/>
                <a:ea typeface="Calibri"/>
                <a:cs typeface="Calibri"/>
                <a:sym typeface="Calibri"/>
              </a:rPr>
              <a:t>	</a:t>
            </a:r>
            <a:r>
              <a:rPr lang="en" sz="1800">
                <a:solidFill>
                  <a:schemeClr val="dk1"/>
                </a:solidFill>
                <a:latin typeface="Calibri"/>
                <a:ea typeface="Calibri"/>
                <a:cs typeface="Calibri"/>
                <a:sym typeface="Calibri"/>
              </a:rPr>
              <a:t>Accuracy: 0.54</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24" name="Google Shape;224;p29"/>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25" name="Google Shape;225;p29"/>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 SVM</a:t>
            </a:r>
            <a:endParaRPr b="1" i="0" sz="4000" u="none" cap="none" strike="noStrike">
              <a:solidFill>
                <a:srgbClr val="000000"/>
              </a:solidFill>
              <a:latin typeface="Calibri"/>
              <a:ea typeface="Calibri"/>
              <a:cs typeface="Calibri"/>
              <a:sym typeface="Calibri"/>
            </a:endParaRPr>
          </a:p>
        </p:txBody>
      </p:sp>
      <p:sp>
        <p:nvSpPr>
          <p:cNvPr id="226" name="Google Shape;226;p29"/>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227" name="Google Shape;227;p29"/>
          <p:cNvPicPr preferRelativeResize="0"/>
          <p:nvPr/>
        </p:nvPicPr>
        <p:blipFill>
          <a:blip r:embed="rId3">
            <a:alphaModFix/>
          </a:blip>
          <a:stretch>
            <a:fillRect/>
          </a:stretch>
        </p:blipFill>
        <p:spPr>
          <a:xfrm>
            <a:off x="5111500" y="1465150"/>
            <a:ext cx="3380525" cy="3372826"/>
          </a:xfrm>
          <a:prstGeom prst="rect">
            <a:avLst/>
          </a:prstGeom>
          <a:noFill/>
          <a:ln>
            <a:noFill/>
          </a:ln>
        </p:spPr>
      </p:pic>
      <p:pic>
        <p:nvPicPr>
          <p:cNvPr id="228" name="Google Shape;228;p29"/>
          <p:cNvPicPr preferRelativeResize="0"/>
          <p:nvPr/>
        </p:nvPicPr>
        <p:blipFill>
          <a:blip r:embed="rId4">
            <a:alphaModFix/>
          </a:blip>
          <a:stretch>
            <a:fillRect/>
          </a:stretch>
        </p:blipFill>
        <p:spPr>
          <a:xfrm>
            <a:off x="659375" y="1529100"/>
            <a:ext cx="3434425" cy="3372826"/>
          </a:xfrm>
          <a:prstGeom prst="rect">
            <a:avLst/>
          </a:prstGeom>
          <a:noFill/>
          <a:ln>
            <a:noFill/>
          </a:ln>
        </p:spPr>
      </p:pic>
      <p:pic>
        <p:nvPicPr>
          <p:cNvPr id="229" name="Google Shape;229;p29"/>
          <p:cNvPicPr preferRelativeResize="0"/>
          <p:nvPr/>
        </p:nvPicPr>
        <p:blipFill>
          <a:blip r:embed="rId5">
            <a:alphaModFix/>
          </a:blip>
          <a:stretch>
            <a:fillRect/>
          </a:stretch>
        </p:blipFill>
        <p:spPr>
          <a:xfrm>
            <a:off x="659375" y="1529100"/>
            <a:ext cx="3434425" cy="335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35" name="Google Shape;235;p30"/>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36" name="Google Shape;236;p30"/>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1. SVM</a:t>
            </a:r>
            <a:endParaRPr b="1" i="0" sz="4000" u="none" cap="none" strike="noStrike">
              <a:solidFill>
                <a:srgbClr val="000000"/>
              </a:solidFill>
              <a:latin typeface="Calibri"/>
              <a:ea typeface="Calibri"/>
              <a:cs typeface="Calibri"/>
              <a:sym typeface="Calibri"/>
            </a:endParaRPr>
          </a:p>
        </p:txBody>
      </p:sp>
      <p:sp>
        <p:nvSpPr>
          <p:cNvPr id="237" name="Google Shape;237;p30"/>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238" name="Google Shape;238;p30"/>
          <p:cNvPicPr preferRelativeResize="0"/>
          <p:nvPr/>
        </p:nvPicPr>
        <p:blipFill>
          <a:blip r:embed="rId3">
            <a:alphaModFix/>
          </a:blip>
          <a:stretch>
            <a:fillRect/>
          </a:stretch>
        </p:blipFill>
        <p:spPr>
          <a:xfrm>
            <a:off x="5111500" y="1465150"/>
            <a:ext cx="3380525" cy="3372826"/>
          </a:xfrm>
          <a:prstGeom prst="rect">
            <a:avLst/>
          </a:prstGeom>
          <a:noFill/>
          <a:ln>
            <a:noFill/>
          </a:ln>
        </p:spPr>
      </p:pic>
      <p:pic>
        <p:nvPicPr>
          <p:cNvPr id="239" name="Google Shape;239;p30"/>
          <p:cNvPicPr preferRelativeResize="0"/>
          <p:nvPr/>
        </p:nvPicPr>
        <p:blipFill>
          <a:blip r:embed="rId4">
            <a:alphaModFix/>
          </a:blip>
          <a:stretch>
            <a:fillRect/>
          </a:stretch>
        </p:blipFill>
        <p:spPr>
          <a:xfrm>
            <a:off x="659375" y="1529100"/>
            <a:ext cx="3434425" cy="3372826"/>
          </a:xfrm>
          <a:prstGeom prst="rect">
            <a:avLst/>
          </a:prstGeom>
          <a:noFill/>
          <a:ln>
            <a:noFill/>
          </a:ln>
        </p:spPr>
      </p:pic>
      <p:pic>
        <p:nvPicPr>
          <p:cNvPr id="240" name="Google Shape;240;p30"/>
          <p:cNvPicPr preferRelativeResize="0"/>
          <p:nvPr/>
        </p:nvPicPr>
        <p:blipFill>
          <a:blip r:embed="rId5">
            <a:alphaModFix/>
          </a:blip>
          <a:stretch>
            <a:fillRect/>
          </a:stretch>
        </p:blipFill>
        <p:spPr>
          <a:xfrm>
            <a:off x="5059525" y="1465150"/>
            <a:ext cx="3434425" cy="337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46" name="Google Shape;246;p31"/>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47" name="Google Shape;247;p31"/>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2.CNN </a:t>
            </a:r>
            <a:endParaRPr b="1" i="0" sz="4000" u="none" cap="none" strike="noStrike">
              <a:solidFill>
                <a:srgbClr val="000000"/>
              </a:solidFill>
              <a:latin typeface="Calibri"/>
              <a:ea typeface="Calibri"/>
              <a:cs typeface="Calibri"/>
              <a:sym typeface="Calibri"/>
            </a:endParaRPr>
          </a:p>
        </p:txBody>
      </p:sp>
      <p:sp>
        <p:nvSpPr>
          <p:cNvPr id="248" name="Google Shape;248;p31"/>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CNN Model</a:t>
            </a:r>
            <a:endParaRPr b="1" sz="2200">
              <a:latin typeface="Calibri"/>
              <a:ea typeface="Calibri"/>
              <a:cs typeface="Calibri"/>
              <a:sym typeface="Calibri"/>
            </a:endParaRPr>
          </a:p>
        </p:txBody>
      </p:sp>
      <p:sp>
        <p:nvSpPr>
          <p:cNvPr id="249" name="Google Shape;249;p31"/>
          <p:cNvSpPr txBox="1"/>
          <p:nvPr/>
        </p:nvSpPr>
        <p:spPr>
          <a:xfrm>
            <a:off x="440875" y="1465150"/>
            <a:ext cx="794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4D5156"/>
                </a:solidFill>
                <a:highlight>
                  <a:srgbClr val="FFFFFF"/>
                </a:highlight>
                <a:latin typeface="Calibri"/>
                <a:ea typeface="Calibri"/>
                <a:cs typeface="Calibri"/>
                <a:sym typeface="Calibri"/>
              </a:rPr>
              <a:t>In deep learning, a convolutional neural network is a class of artificial neural network, most commonly applied to analyze visual imagery.</a:t>
            </a:r>
            <a:endParaRPr sz="1800">
              <a:latin typeface="Calibri"/>
              <a:ea typeface="Calibri"/>
              <a:cs typeface="Calibri"/>
              <a:sym typeface="Calibri"/>
            </a:endParaRPr>
          </a:p>
        </p:txBody>
      </p:sp>
      <p:pic>
        <p:nvPicPr>
          <p:cNvPr id="250" name="Google Shape;250;p31"/>
          <p:cNvPicPr preferRelativeResize="0"/>
          <p:nvPr/>
        </p:nvPicPr>
        <p:blipFill>
          <a:blip r:embed="rId3">
            <a:alphaModFix/>
          </a:blip>
          <a:stretch>
            <a:fillRect/>
          </a:stretch>
        </p:blipFill>
        <p:spPr>
          <a:xfrm>
            <a:off x="994588" y="2356450"/>
            <a:ext cx="7154824" cy="2382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923588"/>
            <a:ext cx="8520600" cy="3416400"/>
          </a:xfrm>
          <a:prstGeom prst="rect">
            <a:avLst/>
          </a:prstGeom>
          <a:noFill/>
          <a:ln>
            <a:noFill/>
          </a:ln>
        </p:spPr>
        <p:txBody>
          <a:bodyPr anchorCtr="0" anchor="t" bIns="91425" lIns="91425" spcFirstLastPara="1" rIns="91425" wrap="square" tIns="91425">
            <a:normAutofit/>
          </a:bodyPr>
          <a:lstStyle/>
          <a:p>
            <a:pPr indent="-387350" lvl="0" marL="457200" rtl="0" algn="l">
              <a:spcBef>
                <a:spcPts val="1200"/>
              </a:spcBef>
              <a:spcAft>
                <a:spcPts val="0"/>
              </a:spcAft>
              <a:buClr>
                <a:schemeClr val="dk1"/>
              </a:buClr>
              <a:buSzPts val="2500"/>
              <a:buFont typeface="Calibri"/>
              <a:buAutoNum type="arabicPeriod"/>
            </a:pPr>
            <a:r>
              <a:rPr b="1" lang="en" sz="2500">
                <a:solidFill>
                  <a:schemeClr val="dk1"/>
                </a:solidFill>
                <a:latin typeface="Calibri"/>
                <a:ea typeface="Calibri"/>
                <a:cs typeface="Calibri"/>
                <a:sym typeface="Calibri"/>
              </a:rPr>
              <a:t>Tôn Anh Trúc - 20520944</a:t>
            </a:r>
            <a:endParaRPr b="1" sz="2500">
              <a:solidFill>
                <a:schemeClr val="dk1"/>
              </a:solidFill>
              <a:latin typeface="Calibri"/>
              <a:ea typeface="Calibri"/>
              <a:cs typeface="Calibri"/>
              <a:sym typeface="Calibri"/>
            </a:endParaRPr>
          </a:p>
          <a:p>
            <a:pPr indent="-387350" lvl="0" marL="457200" rtl="0" algn="l">
              <a:spcBef>
                <a:spcPts val="0"/>
              </a:spcBef>
              <a:spcAft>
                <a:spcPts val="0"/>
              </a:spcAft>
              <a:buClr>
                <a:srgbClr val="000000"/>
              </a:buClr>
              <a:buSzPts val="2500"/>
              <a:buFont typeface="Calibri"/>
              <a:buAutoNum type="arabicPeriod"/>
            </a:pPr>
            <a:r>
              <a:rPr b="1" lang="en" sz="2500">
                <a:solidFill>
                  <a:schemeClr val="dk1"/>
                </a:solidFill>
                <a:latin typeface="Calibri"/>
                <a:ea typeface="Calibri"/>
                <a:cs typeface="Calibri"/>
                <a:sym typeface="Calibri"/>
              </a:rPr>
              <a:t>Lê Quang Hùng </a:t>
            </a:r>
            <a:r>
              <a:rPr b="1" lang="en" sz="2500">
                <a:solidFill>
                  <a:schemeClr val="dk1"/>
                </a:solidFill>
                <a:latin typeface="Calibri"/>
                <a:ea typeface="Calibri"/>
                <a:cs typeface="Calibri"/>
                <a:sym typeface="Calibri"/>
              </a:rPr>
              <a:t>- 20521363</a:t>
            </a:r>
            <a:endParaRPr b="1" sz="2500">
              <a:solidFill>
                <a:srgbClr val="000000"/>
              </a:solidFill>
              <a:latin typeface="Calibri"/>
              <a:ea typeface="Calibri"/>
              <a:cs typeface="Calibri"/>
              <a:sym typeface="Calibri"/>
            </a:endParaRPr>
          </a:p>
          <a:p>
            <a:pPr indent="-387350" lvl="0" marL="457200" rtl="0" algn="l">
              <a:lnSpc>
                <a:spcPct val="115000"/>
              </a:lnSpc>
              <a:spcBef>
                <a:spcPts val="0"/>
              </a:spcBef>
              <a:spcAft>
                <a:spcPts val="0"/>
              </a:spcAft>
              <a:buClr>
                <a:srgbClr val="000000"/>
              </a:buClr>
              <a:buSzPts val="2500"/>
              <a:buFont typeface="Calibri"/>
              <a:buAutoNum type="arabicPeriod"/>
            </a:pPr>
            <a:r>
              <a:rPr b="1" lang="en" sz="2500">
                <a:solidFill>
                  <a:srgbClr val="000000"/>
                </a:solidFill>
                <a:latin typeface="Calibri"/>
                <a:ea typeface="Calibri"/>
                <a:cs typeface="Calibri"/>
                <a:sym typeface="Calibri"/>
              </a:rPr>
              <a:t>Nguyễn Hoàng Hải - 20521279</a:t>
            </a:r>
            <a:endParaRPr b="1" sz="2500">
              <a:solidFill>
                <a:srgbClr val="000000"/>
              </a:solidFill>
              <a:latin typeface="Calibri"/>
              <a:ea typeface="Calibri"/>
              <a:cs typeface="Calibri"/>
              <a:sym typeface="Calibri"/>
            </a:endParaRPr>
          </a:p>
          <a:p>
            <a:pPr indent="0" lvl="0" marL="0" rtl="0" algn="l">
              <a:lnSpc>
                <a:spcPct val="115000"/>
              </a:lnSpc>
              <a:spcBef>
                <a:spcPts val="1200"/>
              </a:spcBef>
              <a:spcAft>
                <a:spcPts val="0"/>
              </a:spcAft>
              <a:buSzPts val="1800"/>
              <a:buNone/>
            </a:pPr>
            <a:r>
              <a:t/>
            </a:r>
            <a:endParaRPr b="1" sz="2500">
              <a:solidFill>
                <a:srgbClr val="000000"/>
              </a:solidFill>
              <a:latin typeface="Calibri"/>
              <a:ea typeface="Calibri"/>
              <a:cs typeface="Calibri"/>
              <a:sym typeface="Calibri"/>
            </a:endParaRPr>
          </a:p>
          <a:p>
            <a:pPr indent="0" lvl="0" marL="0" rtl="0" algn="l">
              <a:lnSpc>
                <a:spcPct val="115000"/>
              </a:lnSpc>
              <a:spcBef>
                <a:spcPts val="1200"/>
              </a:spcBef>
              <a:spcAft>
                <a:spcPts val="1200"/>
              </a:spcAft>
              <a:buSzPts val="1800"/>
              <a:buNone/>
            </a:pPr>
            <a:r>
              <a:t/>
            </a:r>
            <a:endParaRPr b="1" sz="2500">
              <a:solidFill>
                <a:srgbClr val="000000"/>
              </a:solidFill>
              <a:latin typeface="Calibri"/>
              <a:ea typeface="Calibri"/>
              <a:cs typeface="Calibri"/>
              <a:sym typeface="Calibri"/>
            </a:endParaRPr>
          </a:p>
        </p:txBody>
      </p:sp>
      <p:sp>
        <p:nvSpPr>
          <p:cNvPr id="62" name="Google Shape;6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63" name="Google Shape;63;p14"/>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64" name="Google Shape;64;p14"/>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n" sz="4000">
                <a:latin typeface="Calibri"/>
                <a:ea typeface="Calibri"/>
                <a:cs typeface="Calibri"/>
                <a:sym typeface="Calibri"/>
              </a:rPr>
              <a:t>Members</a:t>
            </a:r>
            <a:endParaRPr b="1" i="0" sz="4000" u="none" cap="none" strike="noStrike">
              <a:solidFill>
                <a:srgbClr val="000000"/>
              </a:solidFill>
              <a:latin typeface="Calibri"/>
              <a:ea typeface="Calibri"/>
              <a:cs typeface="Calibri"/>
              <a:sym typeface="Calibri"/>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56" name="Google Shape;256;p32"/>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57" name="Google Shape;257;p32"/>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2.CNN </a:t>
            </a:r>
            <a:endParaRPr b="1" i="0" sz="4000" u="none" cap="none" strike="noStrike">
              <a:solidFill>
                <a:srgbClr val="000000"/>
              </a:solidFill>
              <a:latin typeface="Calibri"/>
              <a:ea typeface="Calibri"/>
              <a:cs typeface="Calibri"/>
              <a:sym typeface="Calibri"/>
            </a:endParaRPr>
          </a:p>
        </p:txBody>
      </p:sp>
      <p:sp>
        <p:nvSpPr>
          <p:cNvPr id="258" name="Google Shape;258;p32"/>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CNN Model</a:t>
            </a:r>
            <a:endParaRPr b="1" sz="2200">
              <a:latin typeface="Calibri"/>
              <a:ea typeface="Calibri"/>
              <a:cs typeface="Calibri"/>
              <a:sym typeface="Calibri"/>
            </a:endParaRPr>
          </a:p>
        </p:txBody>
      </p:sp>
      <p:sp>
        <p:nvSpPr>
          <p:cNvPr id="259" name="Google Shape;259;p32"/>
          <p:cNvSpPr txBox="1"/>
          <p:nvPr/>
        </p:nvSpPr>
        <p:spPr>
          <a:xfrm>
            <a:off x="440875" y="1465150"/>
            <a:ext cx="79461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 sz="1800">
                <a:solidFill>
                  <a:srgbClr val="4D5156"/>
                </a:solidFill>
                <a:highlight>
                  <a:srgbClr val="FFFFFF"/>
                </a:highlight>
                <a:latin typeface="Calibri"/>
                <a:ea typeface="Calibri"/>
                <a:cs typeface="Calibri"/>
                <a:sym typeface="Calibri"/>
              </a:rPr>
              <a:t>4 layers (1 convolution layers + 2 pooling layer + 1 fully connected layer).</a:t>
            </a:r>
            <a:endParaRPr sz="1800">
              <a:solidFill>
                <a:srgbClr val="4D5156"/>
              </a:solidFill>
              <a:highlight>
                <a:srgbClr val="FFFFFF"/>
              </a:highlight>
              <a:latin typeface="Calibri"/>
              <a:ea typeface="Calibri"/>
              <a:cs typeface="Calibri"/>
              <a:sym typeface="Calibri"/>
            </a:endParaRPr>
          </a:p>
          <a:p>
            <a:pPr indent="-342900" lvl="0" marL="457200" rtl="0" algn="l">
              <a:spcBef>
                <a:spcPts val="0"/>
              </a:spcBef>
              <a:spcAft>
                <a:spcPts val="0"/>
              </a:spcAft>
              <a:buClr>
                <a:srgbClr val="4D5156"/>
              </a:buClr>
              <a:buSzPts val="1800"/>
              <a:buFont typeface="Calibri"/>
              <a:buChar char="-"/>
            </a:pPr>
            <a:r>
              <a:rPr lang="en" sz="1800">
                <a:solidFill>
                  <a:srgbClr val="4D5156"/>
                </a:solidFill>
                <a:highlight>
                  <a:srgbClr val="FFFFFF"/>
                </a:highlight>
                <a:latin typeface="Calibri"/>
                <a:ea typeface="Calibri"/>
                <a:cs typeface="Calibri"/>
                <a:sym typeface="Calibri"/>
              </a:rPr>
              <a:t>Also called as D-CNN (Deep CNN) which is CNN with more layers.</a:t>
            </a:r>
            <a:endParaRPr sz="1800">
              <a:solidFill>
                <a:srgbClr val="4D5156"/>
              </a:solidFill>
              <a:highlight>
                <a:srgbClr val="FFFFFF"/>
              </a:highlight>
              <a:latin typeface="Calibri"/>
              <a:ea typeface="Calibri"/>
              <a:cs typeface="Calibri"/>
              <a:sym typeface="Calibri"/>
            </a:endParaRPr>
          </a:p>
          <a:p>
            <a:pPr indent="-342900" lvl="0" marL="457200" rtl="0" algn="l">
              <a:spcBef>
                <a:spcPts val="0"/>
              </a:spcBef>
              <a:spcAft>
                <a:spcPts val="0"/>
              </a:spcAft>
              <a:buClr>
                <a:srgbClr val="4D5156"/>
              </a:buClr>
              <a:buSzPts val="1800"/>
              <a:buFont typeface="Calibri"/>
              <a:buChar char="-"/>
            </a:pPr>
            <a:r>
              <a:rPr lang="en" sz="1800">
                <a:solidFill>
                  <a:srgbClr val="4D5156"/>
                </a:solidFill>
                <a:highlight>
                  <a:srgbClr val="FFFFFF"/>
                </a:highlight>
                <a:latin typeface="Calibri"/>
                <a:ea typeface="Calibri"/>
                <a:cs typeface="Calibri"/>
                <a:sym typeface="Calibri"/>
              </a:rPr>
              <a:t>Number of layers depends upon how large the dataset is. If adding </a:t>
            </a:r>
            <a:r>
              <a:rPr lang="en" sz="1800">
                <a:solidFill>
                  <a:srgbClr val="4D5156"/>
                </a:solidFill>
                <a:highlight>
                  <a:srgbClr val="FFFFFF"/>
                </a:highlight>
                <a:latin typeface="Calibri"/>
                <a:ea typeface="Calibri"/>
                <a:cs typeface="Calibri"/>
                <a:sym typeface="Calibri"/>
              </a:rPr>
              <a:t>unnecessary</a:t>
            </a:r>
            <a:r>
              <a:rPr lang="en" sz="1800">
                <a:solidFill>
                  <a:srgbClr val="4D5156"/>
                </a:solidFill>
                <a:highlight>
                  <a:srgbClr val="FFFFFF"/>
                </a:highlight>
                <a:latin typeface="Calibri"/>
                <a:ea typeface="Calibri"/>
                <a:cs typeface="Calibri"/>
                <a:sym typeface="Calibri"/>
              </a:rPr>
              <a:t> layers will cause “Overfitting” and increase model’s parameters.</a:t>
            </a:r>
            <a:endParaRPr sz="1800">
              <a:solidFill>
                <a:srgbClr val="4D5156"/>
              </a:solidFill>
              <a:highlight>
                <a:srgbClr val="FFFFFF"/>
              </a:highlight>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65" name="Google Shape;265;p33"/>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66" name="Google Shape;266;p33"/>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2.CNN </a:t>
            </a:r>
            <a:endParaRPr b="1" i="0" sz="4000" u="none" cap="none" strike="noStrike">
              <a:solidFill>
                <a:srgbClr val="000000"/>
              </a:solidFill>
              <a:latin typeface="Calibri"/>
              <a:ea typeface="Calibri"/>
              <a:cs typeface="Calibri"/>
              <a:sym typeface="Calibri"/>
            </a:endParaRPr>
          </a:p>
        </p:txBody>
      </p:sp>
      <p:sp>
        <p:nvSpPr>
          <p:cNvPr id="267" name="Google Shape;267;p33"/>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CNN Model</a:t>
            </a:r>
            <a:endParaRPr b="1" sz="2200">
              <a:latin typeface="Calibri"/>
              <a:ea typeface="Calibri"/>
              <a:cs typeface="Calibri"/>
              <a:sym typeface="Calibri"/>
            </a:endParaRPr>
          </a:p>
        </p:txBody>
      </p:sp>
      <p:sp>
        <p:nvSpPr>
          <p:cNvPr id="268" name="Google Shape;268;p33"/>
          <p:cNvSpPr txBox="1"/>
          <p:nvPr/>
        </p:nvSpPr>
        <p:spPr>
          <a:xfrm>
            <a:off x="1574075" y="1875000"/>
            <a:ext cx="5369700" cy="17547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rgbClr val="4D5156"/>
              </a:buClr>
              <a:buSzPts val="3400"/>
              <a:buFont typeface="Calibri"/>
              <a:buChar char="-"/>
            </a:pPr>
            <a:r>
              <a:rPr lang="en" sz="2650">
                <a:solidFill>
                  <a:schemeClr val="accent2"/>
                </a:solidFill>
                <a:highlight>
                  <a:srgbClr val="FFFFFF"/>
                </a:highlight>
                <a:latin typeface="Calibri"/>
                <a:ea typeface="Calibri"/>
                <a:cs typeface="Calibri"/>
                <a:sym typeface="Calibri"/>
              </a:rPr>
              <a:t>Total params: 1,510,343</a:t>
            </a:r>
            <a:endParaRPr sz="2650">
              <a:solidFill>
                <a:schemeClr val="accent2"/>
              </a:solidFill>
              <a:highlight>
                <a:srgbClr val="FFFFFF"/>
              </a:highlight>
              <a:latin typeface="Calibri"/>
              <a:ea typeface="Calibri"/>
              <a:cs typeface="Calibri"/>
              <a:sym typeface="Calibri"/>
            </a:endParaRPr>
          </a:p>
          <a:p>
            <a:pPr indent="-444500" lvl="0" marL="457200" rtl="0" algn="l">
              <a:spcBef>
                <a:spcPts val="0"/>
              </a:spcBef>
              <a:spcAft>
                <a:spcPts val="0"/>
              </a:spcAft>
              <a:buClr>
                <a:srgbClr val="4D5156"/>
              </a:buClr>
              <a:buSzPts val="3400"/>
              <a:buFont typeface="Calibri"/>
              <a:buChar char="-"/>
            </a:pPr>
            <a:r>
              <a:rPr lang="en" sz="2650">
                <a:solidFill>
                  <a:schemeClr val="accent2"/>
                </a:solidFill>
                <a:highlight>
                  <a:srgbClr val="FFFFFF"/>
                </a:highlight>
                <a:latin typeface="Calibri"/>
                <a:ea typeface="Calibri"/>
                <a:cs typeface="Calibri"/>
                <a:sym typeface="Calibri"/>
              </a:rPr>
              <a:t>Trainable params: 1,508,551</a:t>
            </a:r>
            <a:endParaRPr sz="2650">
              <a:solidFill>
                <a:schemeClr val="accent2"/>
              </a:solidFill>
              <a:highlight>
                <a:srgbClr val="FFFFFF"/>
              </a:highlight>
              <a:latin typeface="Calibri"/>
              <a:ea typeface="Calibri"/>
              <a:cs typeface="Calibri"/>
              <a:sym typeface="Calibri"/>
            </a:endParaRPr>
          </a:p>
          <a:p>
            <a:pPr indent="-444500" lvl="0" marL="457200" rtl="0" algn="l">
              <a:spcBef>
                <a:spcPts val="0"/>
              </a:spcBef>
              <a:spcAft>
                <a:spcPts val="0"/>
              </a:spcAft>
              <a:buClr>
                <a:srgbClr val="4D5156"/>
              </a:buClr>
              <a:buSzPts val="3400"/>
              <a:buFont typeface="Calibri"/>
              <a:buChar char="-"/>
            </a:pPr>
            <a:r>
              <a:rPr lang="en" sz="2650">
                <a:solidFill>
                  <a:schemeClr val="accent2"/>
                </a:solidFill>
                <a:highlight>
                  <a:srgbClr val="FFFFFF"/>
                </a:highlight>
                <a:latin typeface="Calibri"/>
                <a:ea typeface="Calibri"/>
                <a:cs typeface="Calibri"/>
                <a:sym typeface="Calibri"/>
              </a:rPr>
              <a:t>Non-trainable params: 1,792</a:t>
            </a:r>
            <a:endParaRPr sz="3400">
              <a:solidFill>
                <a:srgbClr val="4D5156"/>
              </a:solidFill>
              <a:highlight>
                <a:srgbClr val="FFFFFF"/>
              </a:highlight>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4"/>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74" name="Google Shape;274;p34"/>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75" name="Google Shape;275;p34"/>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2.CNN </a:t>
            </a:r>
            <a:endParaRPr b="1" i="0" sz="4000" u="none" cap="none" strike="noStrike">
              <a:solidFill>
                <a:srgbClr val="000000"/>
              </a:solidFill>
              <a:latin typeface="Calibri"/>
              <a:ea typeface="Calibri"/>
              <a:cs typeface="Calibri"/>
              <a:sym typeface="Calibri"/>
            </a:endParaRPr>
          </a:p>
        </p:txBody>
      </p:sp>
      <p:sp>
        <p:nvSpPr>
          <p:cNvPr id="276" name="Google Shape;276;p34"/>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Training Result</a:t>
            </a:r>
            <a:endParaRPr b="1" sz="2200">
              <a:latin typeface="Calibri"/>
              <a:ea typeface="Calibri"/>
              <a:cs typeface="Calibri"/>
              <a:sym typeface="Calibri"/>
            </a:endParaRPr>
          </a:p>
        </p:txBody>
      </p:sp>
      <p:pic>
        <p:nvPicPr>
          <p:cNvPr id="277" name="Google Shape;277;p34"/>
          <p:cNvPicPr preferRelativeResize="0"/>
          <p:nvPr/>
        </p:nvPicPr>
        <p:blipFill>
          <a:blip r:embed="rId3">
            <a:alphaModFix/>
          </a:blip>
          <a:stretch>
            <a:fillRect/>
          </a:stretch>
        </p:blipFill>
        <p:spPr>
          <a:xfrm>
            <a:off x="152400" y="1551725"/>
            <a:ext cx="3863549" cy="2814901"/>
          </a:xfrm>
          <a:prstGeom prst="rect">
            <a:avLst/>
          </a:prstGeom>
          <a:noFill/>
          <a:ln>
            <a:noFill/>
          </a:ln>
        </p:spPr>
      </p:pic>
      <p:pic>
        <p:nvPicPr>
          <p:cNvPr id="278" name="Google Shape;278;p34"/>
          <p:cNvPicPr preferRelativeResize="0"/>
          <p:nvPr/>
        </p:nvPicPr>
        <p:blipFill>
          <a:blip r:embed="rId4">
            <a:alphaModFix/>
          </a:blip>
          <a:stretch>
            <a:fillRect/>
          </a:stretch>
        </p:blipFill>
        <p:spPr>
          <a:xfrm>
            <a:off x="4625600" y="1465150"/>
            <a:ext cx="3730401" cy="2939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84" name="Google Shape;284;p35"/>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85" name="Google Shape;285;p35"/>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 CNN</a:t>
            </a:r>
            <a:endParaRPr b="1" i="0" sz="4000" u="none" cap="none" strike="noStrike">
              <a:solidFill>
                <a:srgbClr val="000000"/>
              </a:solidFill>
              <a:latin typeface="Calibri"/>
              <a:ea typeface="Calibri"/>
              <a:cs typeface="Calibri"/>
              <a:sym typeface="Calibri"/>
            </a:endParaRPr>
          </a:p>
        </p:txBody>
      </p:sp>
      <p:sp>
        <p:nvSpPr>
          <p:cNvPr id="286" name="Google Shape;286;p35"/>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Training Result</a:t>
            </a:r>
            <a:endParaRPr b="1" sz="2200">
              <a:latin typeface="Calibri"/>
              <a:ea typeface="Calibri"/>
              <a:cs typeface="Calibri"/>
              <a:sym typeface="Calibri"/>
            </a:endParaRPr>
          </a:p>
        </p:txBody>
      </p:sp>
      <p:pic>
        <p:nvPicPr>
          <p:cNvPr id="287" name="Google Shape;287;p35"/>
          <p:cNvPicPr preferRelativeResize="0"/>
          <p:nvPr/>
        </p:nvPicPr>
        <p:blipFill>
          <a:blip r:embed="rId3">
            <a:alphaModFix/>
          </a:blip>
          <a:stretch>
            <a:fillRect/>
          </a:stretch>
        </p:blipFill>
        <p:spPr>
          <a:xfrm>
            <a:off x="1939350" y="1475050"/>
            <a:ext cx="4964325" cy="3439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93" name="Google Shape;293;p36"/>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294" name="Google Shape;294;p36"/>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 CNN</a:t>
            </a:r>
            <a:endParaRPr b="1" i="0" sz="4000" u="none" cap="none" strike="noStrike">
              <a:solidFill>
                <a:srgbClr val="000000"/>
              </a:solidFill>
              <a:latin typeface="Calibri"/>
              <a:ea typeface="Calibri"/>
              <a:cs typeface="Calibri"/>
              <a:sym typeface="Calibri"/>
            </a:endParaRPr>
          </a:p>
        </p:txBody>
      </p:sp>
      <p:sp>
        <p:nvSpPr>
          <p:cNvPr id="295" name="Google Shape;295;p36"/>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296" name="Google Shape;296;p36"/>
          <p:cNvPicPr preferRelativeResize="0"/>
          <p:nvPr/>
        </p:nvPicPr>
        <p:blipFill>
          <a:blip r:embed="rId3">
            <a:alphaModFix/>
          </a:blip>
          <a:stretch>
            <a:fillRect/>
          </a:stretch>
        </p:blipFill>
        <p:spPr>
          <a:xfrm>
            <a:off x="546494" y="1551725"/>
            <a:ext cx="3716080" cy="2969426"/>
          </a:xfrm>
          <a:prstGeom prst="rect">
            <a:avLst/>
          </a:prstGeom>
          <a:noFill/>
          <a:ln>
            <a:noFill/>
          </a:ln>
        </p:spPr>
      </p:pic>
      <p:pic>
        <p:nvPicPr>
          <p:cNvPr id="297" name="Google Shape;297;p36"/>
          <p:cNvPicPr preferRelativeResize="0"/>
          <p:nvPr/>
        </p:nvPicPr>
        <p:blipFill>
          <a:blip r:embed="rId4">
            <a:alphaModFix/>
          </a:blip>
          <a:stretch>
            <a:fillRect/>
          </a:stretch>
        </p:blipFill>
        <p:spPr>
          <a:xfrm>
            <a:off x="4609000" y="1551725"/>
            <a:ext cx="3912300" cy="29813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03" name="Google Shape;303;p37"/>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04" name="Google Shape;304;p37"/>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2. CNN</a:t>
            </a:r>
            <a:endParaRPr b="1" i="0" sz="4000" u="none" cap="none" strike="noStrike">
              <a:solidFill>
                <a:srgbClr val="000000"/>
              </a:solidFill>
              <a:latin typeface="Calibri"/>
              <a:ea typeface="Calibri"/>
              <a:cs typeface="Calibri"/>
              <a:sym typeface="Calibri"/>
            </a:endParaRPr>
          </a:p>
        </p:txBody>
      </p:sp>
      <p:sp>
        <p:nvSpPr>
          <p:cNvPr id="305" name="Google Shape;305;p37"/>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306" name="Google Shape;306;p37"/>
          <p:cNvPicPr preferRelativeResize="0"/>
          <p:nvPr/>
        </p:nvPicPr>
        <p:blipFill>
          <a:blip r:embed="rId3">
            <a:alphaModFix/>
          </a:blip>
          <a:stretch>
            <a:fillRect/>
          </a:stretch>
        </p:blipFill>
        <p:spPr>
          <a:xfrm>
            <a:off x="940725" y="1551725"/>
            <a:ext cx="3631276" cy="2975624"/>
          </a:xfrm>
          <a:prstGeom prst="rect">
            <a:avLst/>
          </a:prstGeom>
          <a:noFill/>
          <a:ln>
            <a:noFill/>
          </a:ln>
        </p:spPr>
      </p:pic>
      <p:pic>
        <p:nvPicPr>
          <p:cNvPr id="307" name="Google Shape;307;p37"/>
          <p:cNvPicPr preferRelativeResize="0"/>
          <p:nvPr/>
        </p:nvPicPr>
        <p:blipFill>
          <a:blip r:embed="rId4">
            <a:alphaModFix/>
          </a:blip>
          <a:stretch>
            <a:fillRect/>
          </a:stretch>
        </p:blipFill>
        <p:spPr>
          <a:xfrm>
            <a:off x="4679779" y="1551725"/>
            <a:ext cx="3963020" cy="3133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13" name="Google Shape;313;p38"/>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14" name="Google Shape;314;p38"/>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a:t>
            </a:r>
            <a:r>
              <a:rPr b="1" lang="en" sz="4000">
                <a:solidFill>
                  <a:schemeClr val="dk1"/>
                </a:solidFill>
                <a:latin typeface="Calibri"/>
                <a:ea typeface="Calibri"/>
                <a:cs typeface="Calibri"/>
                <a:sym typeface="Calibri"/>
              </a:rPr>
              <a:t>. VGG </a:t>
            </a:r>
            <a:endParaRPr b="1" i="0" sz="4000" u="none" cap="none" strike="noStrike">
              <a:solidFill>
                <a:srgbClr val="000000"/>
              </a:solidFill>
              <a:latin typeface="Calibri"/>
              <a:ea typeface="Calibri"/>
              <a:cs typeface="Calibri"/>
              <a:sym typeface="Calibri"/>
            </a:endParaRPr>
          </a:p>
        </p:txBody>
      </p:sp>
      <p:sp>
        <p:nvSpPr>
          <p:cNvPr id="315" name="Google Shape;315;p38"/>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🤗What is VGG? </a:t>
            </a:r>
            <a:endParaRPr b="1" sz="2200">
              <a:latin typeface="Calibri"/>
              <a:ea typeface="Calibri"/>
              <a:cs typeface="Calibri"/>
              <a:sym typeface="Calibri"/>
            </a:endParaRPr>
          </a:p>
        </p:txBody>
      </p:sp>
      <p:sp>
        <p:nvSpPr>
          <p:cNvPr id="316" name="Google Shape;316;p38"/>
          <p:cNvSpPr txBox="1"/>
          <p:nvPr/>
        </p:nvSpPr>
        <p:spPr>
          <a:xfrm>
            <a:off x="440875" y="1465150"/>
            <a:ext cx="7946100" cy="267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 sz="1800">
                <a:solidFill>
                  <a:schemeClr val="dk1"/>
                </a:solidFill>
                <a:latin typeface="Calibri"/>
                <a:ea typeface="Calibri"/>
                <a:cs typeface="Calibri"/>
                <a:sym typeface="Calibri"/>
              </a:rPr>
              <a:t>VGG: Visual Geometry Group</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It is a standard deep CNN architecture with multiple layers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VGG architecture is the basis of gound-breaking object recognition models.</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Developed as a deep neural network</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VGG16: </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16 layers</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Proposed by A. Zisserman and K. Simonyan from the University of Oxford</a:t>
            </a:r>
            <a:endParaRPr sz="1800">
              <a:solidFill>
                <a:schemeClr val="dk1"/>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VGG19:</a:t>
            </a:r>
            <a:endParaRPr sz="1800">
              <a:solidFill>
                <a:schemeClr val="dk1"/>
              </a:solidFill>
              <a:latin typeface="Calibri"/>
              <a:ea typeface="Calibri"/>
              <a:cs typeface="Calibri"/>
              <a:sym typeface="Calibri"/>
            </a:endParaRPr>
          </a:p>
          <a:p>
            <a:pPr indent="-342900" lvl="1" marL="914400" rtl="0" algn="l">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19 layers</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9"/>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22" name="Google Shape;322;p39"/>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23" name="Google Shape;323;p39"/>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24" name="Google Shape;324;p39"/>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🤗VGG Architecture </a:t>
            </a:r>
            <a:endParaRPr b="1" sz="2200">
              <a:latin typeface="Calibri"/>
              <a:ea typeface="Calibri"/>
              <a:cs typeface="Calibri"/>
              <a:sym typeface="Calibri"/>
            </a:endParaRPr>
          </a:p>
        </p:txBody>
      </p:sp>
      <p:pic>
        <p:nvPicPr>
          <p:cNvPr id="325" name="Google Shape;325;p39"/>
          <p:cNvPicPr preferRelativeResize="0"/>
          <p:nvPr/>
        </p:nvPicPr>
        <p:blipFill>
          <a:blip r:embed="rId3">
            <a:alphaModFix/>
          </a:blip>
          <a:stretch>
            <a:fillRect/>
          </a:stretch>
        </p:blipFill>
        <p:spPr>
          <a:xfrm>
            <a:off x="785125" y="1465150"/>
            <a:ext cx="7573751" cy="3439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31" name="Google Shape;331;p40"/>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32" name="Google Shape;332;p40"/>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33" name="Google Shape;333;p40"/>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🤗Parameters </a:t>
            </a:r>
            <a:endParaRPr b="1" sz="2200">
              <a:latin typeface="Calibri"/>
              <a:ea typeface="Calibri"/>
              <a:cs typeface="Calibri"/>
              <a:sym typeface="Calibri"/>
            </a:endParaRPr>
          </a:p>
        </p:txBody>
      </p:sp>
      <p:graphicFrame>
        <p:nvGraphicFramePr>
          <p:cNvPr id="334" name="Google Shape;334;p40"/>
          <p:cNvGraphicFramePr/>
          <p:nvPr/>
        </p:nvGraphicFramePr>
        <p:xfrm>
          <a:off x="952500" y="2202050"/>
          <a:ext cx="3000000" cy="3000000"/>
        </p:xfrm>
        <a:graphic>
          <a:graphicData uri="http://schemas.openxmlformats.org/drawingml/2006/table">
            <a:tbl>
              <a:tblPr>
                <a:noFill/>
                <a:tableStyleId>{1B4F22B1-F362-4E65-B13E-BD0644C70682}</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VGG16</a:t>
                      </a:r>
                      <a:endParaRPr/>
                    </a:p>
                  </a:txBody>
                  <a:tcPr marT="91425" marB="91425" marR="91425" marL="91425"/>
                </a:tc>
                <a:tc>
                  <a:txBody>
                    <a:bodyPr/>
                    <a:lstStyle/>
                    <a:p>
                      <a:pPr indent="0" lvl="0" marL="0" rtl="0" algn="l">
                        <a:spcBef>
                          <a:spcPts val="0"/>
                        </a:spcBef>
                        <a:spcAft>
                          <a:spcPts val="0"/>
                        </a:spcAft>
                        <a:buNone/>
                      </a:pPr>
                      <a:r>
                        <a:rPr lang="en"/>
                        <a:t>VGG19</a:t>
                      </a:r>
                      <a:endParaRPr/>
                    </a:p>
                  </a:txBody>
                  <a:tcPr marT="91425" marB="91425" marR="91425" marL="91425"/>
                </a:tc>
              </a:tr>
              <a:tr h="381000">
                <a:tc>
                  <a:txBody>
                    <a:bodyPr/>
                    <a:lstStyle/>
                    <a:p>
                      <a:pPr indent="0" lvl="0" marL="0" rtl="0" algn="l">
                        <a:spcBef>
                          <a:spcPts val="0"/>
                        </a:spcBef>
                        <a:spcAft>
                          <a:spcPts val="0"/>
                        </a:spcAft>
                        <a:buNone/>
                      </a:pPr>
                      <a:r>
                        <a:rPr lang="en"/>
                        <a:t>Total params</a:t>
                      </a:r>
                      <a:endParaRPr/>
                    </a:p>
                  </a:txBody>
                  <a:tcPr marT="91425" marB="91425" marR="91425" marL="91425"/>
                </a:tc>
                <a:tc>
                  <a:txBody>
                    <a:bodyPr/>
                    <a:lstStyle/>
                    <a:p>
                      <a:pPr indent="0" lvl="0" marL="0" rtl="0" algn="l">
                        <a:spcBef>
                          <a:spcPts val="0"/>
                        </a:spcBef>
                        <a:spcAft>
                          <a:spcPts val="0"/>
                        </a:spcAft>
                        <a:buNone/>
                      </a:pPr>
                      <a:r>
                        <a:rPr lang="en"/>
                        <a:t>14,718,279</a:t>
                      </a:r>
                      <a:endParaRPr/>
                    </a:p>
                  </a:txBody>
                  <a:tcPr marT="91425" marB="91425" marR="91425" marL="91425"/>
                </a:tc>
                <a:tc>
                  <a:txBody>
                    <a:bodyPr/>
                    <a:lstStyle/>
                    <a:p>
                      <a:pPr indent="0" lvl="0" marL="0" rtl="0" algn="l">
                        <a:spcBef>
                          <a:spcPts val="0"/>
                        </a:spcBef>
                        <a:spcAft>
                          <a:spcPts val="0"/>
                        </a:spcAft>
                        <a:buNone/>
                      </a:pPr>
                      <a:r>
                        <a:rPr lang="en"/>
                        <a:t>20,027,975</a:t>
                      </a:r>
                      <a:endParaRPr/>
                    </a:p>
                  </a:txBody>
                  <a:tcPr marT="91425" marB="91425" marR="91425" marL="91425"/>
                </a:tc>
              </a:tr>
              <a:tr h="381000">
                <a:tc>
                  <a:txBody>
                    <a:bodyPr/>
                    <a:lstStyle/>
                    <a:p>
                      <a:pPr indent="0" lvl="0" marL="0" rtl="0" algn="l">
                        <a:spcBef>
                          <a:spcPts val="0"/>
                        </a:spcBef>
                        <a:spcAft>
                          <a:spcPts val="0"/>
                        </a:spcAft>
                        <a:buNone/>
                      </a:pPr>
                      <a:r>
                        <a:rPr lang="en"/>
                        <a:t>Trainable params</a:t>
                      </a:r>
                      <a:endParaRPr/>
                    </a:p>
                  </a:txBody>
                  <a:tcPr marT="91425" marB="91425" marR="91425" marL="91425"/>
                </a:tc>
                <a:tc>
                  <a:txBody>
                    <a:bodyPr/>
                    <a:lstStyle/>
                    <a:p>
                      <a:pPr indent="0" lvl="0" marL="0" rtl="0" algn="l">
                        <a:spcBef>
                          <a:spcPts val="0"/>
                        </a:spcBef>
                        <a:spcAft>
                          <a:spcPts val="0"/>
                        </a:spcAft>
                        <a:buNone/>
                      </a:pPr>
                      <a:r>
                        <a:rPr lang="en"/>
                        <a:t>14,718,279</a:t>
                      </a:r>
                      <a:endParaRPr/>
                    </a:p>
                  </a:txBody>
                  <a:tcPr marT="91425" marB="91425" marR="91425" marL="91425"/>
                </a:tc>
                <a:tc>
                  <a:txBody>
                    <a:bodyPr/>
                    <a:lstStyle/>
                    <a:p>
                      <a:pPr indent="0" lvl="0" marL="0" rtl="0" algn="l">
                        <a:spcBef>
                          <a:spcPts val="0"/>
                        </a:spcBef>
                        <a:spcAft>
                          <a:spcPts val="0"/>
                        </a:spcAft>
                        <a:buNone/>
                      </a:pPr>
                      <a:r>
                        <a:rPr lang="en"/>
                        <a:t>20,027,975</a:t>
                      </a:r>
                      <a:endParaRPr/>
                    </a:p>
                  </a:txBody>
                  <a:tcPr marT="91425" marB="91425" marR="91425" marL="91425"/>
                </a:tc>
              </a:tr>
              <a:tr h="381000">
                <a:tc>
                  <a:txBody>
                    <a:bodyPr/>
                    <a:lstStyle/>
                    <a:p>
                      <a:pPr indent="0" lvl="0" marL="0" rtl="0" algn="l">
                        <a:spcBef>
                          <a:spcPts val="0"/>
                        </a:spcBef>
                        <a:spcAft>
                          <a:spcPts val="0"/>
                        </a:spcAft>
                        <a:buNone/>
                      </a:pPr>
                      <a:r>
                        <a:rPr lang="en"/>
                        <a:t>Non-trainable params</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40" name="Google Shape;340;p41"/>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41" name="Google Shape;341;p41"/>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42" name="Google Shape;342;p41"/>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🤗Training result </a:t>
            </a:r>
            <a:endParaRPr b="1" sz="2200">
              <a:latin typeface="Calibri"/>
              <a:ea typeface="Calibri"/>
              <a:cs typeface="Calibri"/>
              <a:sym typeface="Calibri"/>
            </a:endParaRPr>
          </a:p>
        </p:txBody>
      </p:sp>
      <p:pic>
        <p:nvPicPr>
          <p:cNvPr id="343" name="Google Shape;343;p41"/>
          <p:cNvPicPr preferRelativeResize="0"/>
          <p:nvPr/>
        </p:nvPicPr>
        <p:blipFill>
          <a:blip r:embed="rId3">
            <a:alphaModFix/>
          </a:blip>
          <a:stretch>
            <a:fillRect/>
          </a:stretch>
        </p:blipFill>
        <p:spPr>
          <a:xfrm>
            <a:off x="145950" y="1551725"/>
            <a:ext cx="4588440" cy="3439375"/>
          </a:xfrm>
          <a:prstGeom prst="rect">
            <a:avLst/>
          </a:prstGeom>
          <a:noFill/>
          <a:ln>
            <a:noFill/>
          </a:ln>
        </p:spPr>
      </p:pic>
      <p:pic>
        <p:nvPicPr>
          <p:cNvPr id="344" name="Google Shape;344;p41"/>
          <p:cNvPicPr preferRelativeResize="0"/>
          <p:nvPr/>
        </p:nvPicPr>
        <p:blipFill>
          <a:blip r:embed="rId4">
            <a:alphaModFix/>
          </a:blip>
          <a:stretch>
            <a:fillRect/>
          </a:stretch>
        </p:blipFill>
        <p:spPr>
          <a:xfrm>
            <a:off x="4893240" y="1780750"/>
            <a:ext cx="4037200" cy="2981317"/>
          </a:xfrm>
          <a:prstGeom prst="rect">
            <a:avLst/>
          </a:prstGeom>
          <a:noFill/>
          <a:ln>
            <a:noFill/>
          </a:ln>
        </p:spPr>
      </p:pic>
      <p:sp>
        <p:nvSpPr>
          <p:cNvPr id="345" name="Google Shape;345;p41"/>
          <p:cNvSpPr txBox="1"/>
          <p:nvPr/>
        </p:nvSpPr>
        <p:spPr>
          <a:xfrm>
            <a:off x="535450" y="1301450"/>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VGG16</a:t>
            </a:r>
            <a:endParaRPr sz="1800">
              <a:latin typeface="Calibri"/>
              <a:ea typeface="Calibri"/>
              <a:cs typeface="Calibri"/>
              <a:sym typeface="Calibri"/>
            </a:endParaRPr>
          </a:p>
        </p:txBody>
      </p:sp>
      <p:sp>
        <p:nvSpPr>
          <p:cNvPr id="346" name="Google Shape;346;p41"/>
          <p:cNvSpPr txBox="1"/>
          <p:nvPr/>
        </p:nvSpPr>
        <p:spPr>
          <a:xfrm>
            <a:off x="4893250" y="1465150"/>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VGG19</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311700" y="863550"/>
            <a:ext cx="8520600" cy="34164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Clr>
                <a:srgbClr val="000000"/>
              </a:buClr>
              <a:buSzPts val="2500"/>
              <a:buFont typeface="Calibri"/>
              <a:buAutoNum type="romanUcPeriod"/>
            </a:pPr>
            <a:r>
              <a:rPr b="1" lang="en" sz="2500">
                <a:solidFill>
                  <a:srgbClr val="000000"/>
                </a:solidFill>
                <a:latin typeface="Calibri"/>
                <a:ea typeface="Calibri"/>
                <a:cs typeface="Calibri"/>
                <a:sym typeface="Calibri"/>
              </a:rPr>
              <a:t>Introduction</a:t>
            </a:r>
            <a:endParaRPr b="1" sz="2500">
              <a:solidFill>
                <a:srgbClr val="000000"/>
              </a:solidFill>
              <a:latin typeface="Calibri"/>
              <a:ea typeface="Calibri"/>
              <a:cs typeface="Calibri"/>
              <a:sym typeface="Calibri"/>
            </a:endParaRPr>
          </a:p>
          <a:p>
            <a:pPr indent="-387350" lvl="0" marL="457200" rtl="0" algn="l">
              <a:lnSpc>
                <a:spcPct val="115000"/>
              </a:lnSpc>
              <a:spcBef>
                <a:spcPts val="0"/>
              </a:spcBef>
              <a:spcAft>
                <a:spcPts val="0"/>
              </a:spcAft>
              <a:buClr>
                <a:srgbClr val="000000"/>
              </a:buClr>
              <a:buSzPts val="2500"/>
              <a:buFont typeface="Calibri"/>
              <a:buAutoNum type="romanUcPeriod"/>
            </a:pPr>
            <a:r>
              <a:rPr b="1" lang="en" sz="2500">
                <a:solidFill>
                  <a:srgbClr val="000000"/>
                </a:solidFill>
                <a:latin typeface="Calibri"/>
                <a:ea typeface="Calibri"/>
                <a:cs typeface="Calibri"/>
                <a:sym typeface="Calibri"/>
              </a:rPr>
              <a:t>Dataset</a:t>
            </a:r>
            <a:endParaRPr b="1" sz="2500">
              <a:solidFill>
                <a:srgbClr val="000000"/>
              </a:solidFill>
              <a:latin typeface="Calibri"/>
              <a:ea typeface="Calibri"/>
              <a:cs typeface="Calibri"/>
              <a:sym typeface="Calibri"/>
            </a:endParaRPr>
          </a:p>
          <a:p>
            <a:pPr indent="-387350" lvl="0" marL="457200" rtl="0" algn="l">
              <a:lnSpc>
                <a:spcPct val="115000"/>
              </a:lnSpc>
              <a:spcBef>
                <a:spcPts val="0"/>
              </a:spcBef>
              <a:spcAft>
                <a:spcPts val="0"/>
              </a:spcAft>
              <a:buClr>
                <a:srgbClr val="000000"/>
              </a:buClr>
              <a:buSzPts val="2500"/>
              <a:buFont typeface="Calibri"/>
              <a:buAutoNum type="romanUcPeriod"/>
            </a:pPr>
            <a:r>
              <a:rPr b="1" lang="en" sz="2500">
                <a:solidFill>
                  <a:srgbClr val="000000"/>
                </a:solidFill>
                <a:latin typeface="Calibri"/>
                <a:ea typeface="Calibri"/>
                <a:cs typeface="Calibri"/>
                <a:sym typeface="Calibri"/>
              </a:rPr>
              <a:t>Methods</a:t>
            </a:r>
            <a:endParaRPr b="1" sz="2500">
              <a:solidFill>
                <a:srgbClr val="000000"/>
              </a:solidFill>
              <a:latin typeface="Calibri"/>
              <a:ea typeface="Calibri"/>
              <a:cs typeface="Calibri"/>
              <a:sym typeface="Calibri"/>
            </a:endParaRPr>
          </a:p>
          <a:p>
            <a:pPr indent="-387350" lvl="0" marL="457200" rtl="0" algn="l">
              <a:lnSpc>
                <a:spcPct val="115000"/>
              </a:lnSpc>
              <a:spcBef>
                <a:spcPts val="0"/>
              </a:spcBef>
              <a:spcAft>
                <a:spcPts val="0"/>
              </a:spcAft>
              <a:buClr>
                <a:srgbClr val="000000"/>
              </a:buClr>
              <a:buSzPts val="2500"/>
              <a:buFont typeface="Calibri"/>
              <a:buAutoNum type="romanUcPeriod"/>
            </a:pPr>
            <a:r>
              <a:rPr b="1" lang="en" sz="2500">
                <a:solidFill>
                  <a:srgbClr val="000000"/>
                </a:solidFill>
                <a:latin typeface="Calibri"/>
                <a:ea typeface="Calibri"/>
                <a:cs typeface="Calibri"/>
                <a:sym typeface="Calibri"/>
              </a:rPr>
              <a:t>Implementation</a:t>
            </a:r>
            <a:endParaRPr b="1" sz="2500">
              <a:solidFill>
                <a:srgbClr val="000000"/>
              </a:solidFill>
              <a:latin typeface="Calibri"/>
              <a:ea typeface="Calibri"/>
              <a:cs typeface="Calibri"/>
              <a:sym typeface="Calibri"/>
            </a:endParaRPr>
          </a:p>
        </p:txBody>
      </p:sp>
      <p:sp>
        <p:nvSpPr>
          <p:cNvPr id="70" name="Google Shape;7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71" name="Google Shape;71;p15"/>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72" name="Google Shape;72;p15"/>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n" sz="4000">
                <a:latin typeface="Calibri"/>
                <a:ea typeface="Calibri"/>
                <a:cs typeface="Calibri"/>
                <a:sym typeface="Calibri"/>
              </a:rPr>
              <a:t>Outline</a:t>
            </a:r>
            <a:endParaRPr b="1" i="0" sz="4000" u="none" cap="none" strike="noStrike">
              <a:solidFill>
                <a:srgbClr val="000000"/>
              </a:solidFill>
              <a:latin typeface="Calibri"/>
              <a:ea typeface="Calibri"/>
              <a:cs typeface="Calibri"/>
              <a:sym typeface="Calibri"/>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52" name="Google Shape;352;p42"/>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53" name="Google Shape;353;p42"/>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54" name="Google Shape;354;p42"/>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🤗Training result </a:t>
            </a:r>
            <a:endParaRPr b="1" sz="2200">
              <a:latin typeface="Calibri"/>
              <a:ea typeface="Calibri"/>
              <a:cs typeface="Calibri"/>
              <a:sym typeface="Calibri"/>
            </a:endParaRPr>
          </a:p>
        </p:txBody>
      </p:sp>
      <p:pic>
        <p:nvPicPr>
          <p:cNvPr id="355" name="Google Shape;355;p42"/>
          <p:cNvPicPr preferRelativeResize="0"/>
          <p:nvPr/>
        </p:nvPicPr>
        <p:blipFill>
          <a:blip r:embed="rId3">
            <a:alphaModFix/>
          </a:blip>
          <a:stretch>
            <a:fillRect/>
          </a:stretch>
        </p:blipFill>
        <p:spPr>
          <a:xfrm>
            <a:off x="4151675" y="1639675"/>
            <a:ext cx="4631025" cy="3439375"/>
          </a:xfrm>
          <a:prstGeom prst="rect">
            <a:avLst/>
          </a:prstGeom>
          <a:noFill/>
          <a:ln>
            <a:noFill/>
          </a:ln>
        </p:spPr>
      </p:pic>
      <p:pic>
        <p:nvPicPr>
          <p:cNvPr id="356" name="Google Shape;356;p42"/>
          <p:cNvPicPr preferRelativeResize="0"/>
          <p:nvPr/>
        </p:nvPicPr>
        <p:blipFill>
          <a:blip r:embed="rId4">
            <a:alphaModFix/>
          </a:blip>
          <a:stretch>
            <a:fillRect/>
          </a:stretch>
        </p:blipFill>
        <p:spPr>
          <a:xfrm>
            <a:off x="145950" y="1934962"/>
            <a:ext cx="3846874" cy="2848802"/>
          </a:xfrm>
          <a:prstGeom prst="rect">
            <a:avLst/>
          </a:prstGeom>
          <a:noFill/>
          <a:ln>
            <a:noFill/>
          </a:ln>
        </p:spPr>
      </p:pic>
      <p:sp>
        <p:nvSpPr>
          <p:cNvPr id="357" name="Google Shape;357;p42"/>
          <p:cNvSpPr txBox="1"/>
          <p:nvPr/>
        </p:nvSpPr>
        <p:spPr>
          <a:xfrm>
            <a:off x="535450" y="1301450"/>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VGG16</a:t>
            </a:r>
            <a:endParaRPr sz="1800">
              <a:latin typeface="Calibri"/>
              <a:ea typeface="Calibri"/>
              <a:cs typeface="Calibri"/>
              <a:sym typeface="Calibri"/>
            </a:endParaRPr>
          </a:p>
        </p:txBody>
      </p:sp>
      <p:sp>
        <p:nvSpPr>
          <p:cNvPr id="358" name="Google Shape;358;p42"/>
          <p:cNvSpPr txBox="1"/>
          <p:nvPr/>
        </p:nvSpPr>
        <p:spPr>
          <a:xfrm>
            <a:off x="4522750" y="1301450"/>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VGG19</a:t>
            </a: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64" name="Google Shape;364;p43"/>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65" name="Google Shape;365;p43"/>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66" name="Google Shape;366;p43"/>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🤗Evaluate </a:t>
            </a:r>
            <a:endParaRPr b="1" sz="2200">
              <a:latin typeface="Calibri"/>
              <a:ea typeface="Calibri"/>
              <a:cs typeface="Calibri"/>
              <a:sym typeface="Calibri"/>
            </a:endParaRPr>
          </a:p>
        </p:txBody>
      </p:sp>
      <p:pic>
        <p:nvPicPr>
          <p:cNvPr id="367" name="Google Shape;367;p43"/>
          <p:cNvPicPr preferRelativeResize="0"/>
          <p:nvPr/>
        </p:nvPicPr>
        <p:blipFill>
          <a:blip r:embed="rId3">
            <a:alphaModFix/>
          </a:blip>
          <a:stretch>
            <a:fillRect/>
          </a:stretch>
        </p:blipFill>
        <p:spPr>
          <a:xfrm>
            <a:off x="152400" y="1551725"/>
            <a:ext cx="3992997" cy="3439375"/>
          </a:xfrm>
          <a:prstGeom prst="rect">
            <a:avLst/>
          </a:prstGeom>
          <a:noFill/>
          <a:ln>
            <a:noFill/>
          </a:ln>
        </p:spPr>
      </p:pic>
      <p:pic>
        <p:nvPicPr>
          <p:cNvPr id="368" name="Google Shape;368;p43"/>
          <p:cNvPicPr preferRelativeResize="0"/>
          <p:nvPr/>
        </p:nvPicPr>
        <p:blipFill>
          <a:blip r:embed="rId4">
            <a:alphaModFix/>
          </a:blip>
          <a:stretch>
            <a:fillRect/>
          </a:stretch>
        </p:blipFill>
        <p:spPr>
          <a:xfrm>
            <a:off x="4766372" y="1551725"/>
            <a:ext cx="3985991" cy="3439376"/>
          </a:xfrm>
          <a:prstGeom prst="rect">
            <a:avLst/>
          </a:prstGeom>
          <a:noFill/>
          <a:ln>
            <a:noFill/>
          </a:ln>
        </p:spPr>
      </p:pic>
      <p:sp>
        <p:nvSpPr>
          <p:cNvPr id="369" name="Google Shape;369;p43"/>
          <p:cNvSpPr txBox="1"/>
          <p:nvPr/>
        </p:nvSpPr>
        <p:spPr>
          <a:xfrm>
            <a:off x="502500" y="1236050"/>
            <a:ext cx="364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VGG16</a:t>
            </a:r>
            <a:endParaRPr b="1" sz="1800">
              <a:solidFill>
                <a:schemeClr val="dk1"/>
              </a:solidFill>
              <a:latin typeface="Calibri"/>
              <a:ea typeface="Calibri"/>
              <a:cs typeface="Calibri"/>
              <a:sym typeface="Calibri"/>
            </a:endParaRPr>
          </a:p>
          <a:p>
            <a:pPr indent="457200" lvl="0" marL="0" rtl="0" algn="l">
              <a:spcBef>
                <a:spcPts val="0"/>
              </a:spcBef>
              <a:spcAft>
                <a:spcPts val="0"/>
              </a:spcAft>
              <a:buNone/>
            </a:pPr>
            <a:r>
              <a:rPr lang="en" sz="1800">
                <a:solidFill>
                  <a:schemeClr val="dk1"/>
                </a:solidFill>
                <a:latin typeface="Calibri"/>
                <a:ea typeface="Calibri"/>
                <a:cs typeface="Calibri"/>
                <a:sym typeface="Calibri"/>
              </a:rPr>
              <a:t>Accuracy: 0.69</a:t>
            </a:r>
            <a:endParaRPr sz="1800">
              <a:latin typeface="Calibri"/>
              <a:ea typeface="Calibri"/>
              <a:cs typeface="Calibri"/>
              <a:sym typeface="Calibri"/>
            </a:endParaRPr>
          </a:p>
        </p:txBody>
      </p:sp>
      <p:sp>
        <p:nvSpPr>
          <p:cNvPr id="370" name="Google Shape;370;p43"/>
          <p:cNvSpPr txBox="1"/>
          <p:nvPr/>
        </p:nvSpPr>
        <p:spPr>
          <a:xfrm>
            <a:off x="4992000" y="1236050"/>
            <a:ext cx="364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VGG19</a:t>
            </a:r>
            <a:r>
              <a:rPr b="1" lang="en" sz="1800">
                <a:solidFill>
                  <a:schemeClr val="dk1"/>
                </a:solidFill>
                <a:latin typeface="Calibri"/>
                <a:ea typeface="Calibri"/>
                <a:cs typeface="Calibri"/>
                <a:sym typeface="Calibri"/>
              </a:rPr>
              <a:t>:</a:t>
            </a:r>
            <a:endParaRPr b="1" sz="1800">
              <a:solidFill>
                <a:schemeClr val="dk1"/>
              </a:solidFill>
              <a:latin typeface="Calibri"/>
              <a:ea typeface="Calibri"/>
              <a:cs typeface="Calibri"/>
              <a:sym typeface="Calibri"/>
            </a:endParaRPr>
          </a:p>
          <a:p>
            <a:pPr indent="457200" lvl="0" marL="0" rtl="0" algn="l">
              <a:spcBef>
                <a:spcPts val="0"/>
              </a:spcBef>
              <a:spcAft>
                <a:spcPts val="0"/>
              </a:spcAft>
              <a:buNone/>
            </a:pPr>
            <a:r>
              <a:rPr lang="en" sz="1800">
                <a:solidFill>
                  <a:schemeClr val="dk1"/>
                </a:solidFill>
                <a:latin typeface="Calibri"/>
                <a:ea typeface="Calibri"/>
                <a:cs typeface="Calibri"/>
                <a:sym typeface="Calibri"/>
              </a:rPr>
              <a:t>Accuracy: 0.67</a:t>
            </a:r>
            <a:endParaRPr sz="18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76" name="Google Shape;376;p44"/>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77" name="Google Shape;377;p44"/>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78" name="Google Shape;378;p44"/>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379" name="Google Shape;379;p44"/>
          <p:cNvPicPr preferRelativeResize="0"/>
          <p:nvPr/>
        </p:nvPicPr>
        <p:blipFill>
          <a:blip r:embed="rId3">
            <a:alphaModFix/>
          </a:blip>
          <a:stretch>
            <a:fillRect/>
          </a:stretch>
        </p:blipFill>
        <p:spPr>
          <a:xfrm>
            <a:off x="1009650" y="1551725"/>
            <a:ext cx="3248025" cy="3076575"/>
          </a:xfrm>
          <a:prstGeom prst="rect">
            <a:avLst/>
          </a:prstGeom>
          <a:noFill/>
          <a:ln>
            <a:noFill/>
          </a:ln>
        </p:spPr>
      </p:pic>
      <p:pic>
        <p:nvPicPr>
          <p:cNvPr id="380" name="Google Shape;380;p44"/>
          <p:cNvPicPr preferRelativeResize="0"/>
          <p:nvPr/>
        </p:nvPicPr>
        <p:blipFill>
          <a:blip r:embed="rId4">
            <a:alphaModFix/>
          </a:blip>
          <a:stretch>
            <a:fillRect/>
          </a:stretch>
        </p:blipFill>
        <p:spPr>
          <a:xfrm>
            <a:off x="5267300" y="1561250"/>
            <a:ext cx="2933700" cy="305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86" name="Google Shape;386;p45"/>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87" name="Google Shape;387;p45"/>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3. VGG </a:t>
            </a:r>
            <a:endParaRPr b="1" i="0" sz="4000" u="none" cap="none" strike="noStrike">
              <a:solidFill>
                <a:srgbClr val="000000"/>
              </a:solidFill>
              <a:latin typeface="Calibri"/>
              <a:ea typeface="Calibri"/>
              <a:cs typeface="Calibri"/>
              <a:sym typeface="Calibri"/>
            </a:endParaRPr>
          </a:p>
        </p:txBody>
      </p:sp>
      <p:sp>
        <p:nvSpPr>
          <p:cNvPr id="388" name="Google Shape;388;p45"/>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389" name="Google Shape;389;p45"/>
          <p:cNvPicPr preferRelativeResize="0"/>
          <p:nvPr/>
        </p:nvPicPr>
        <p:blipFill>
          <a:blip r:embed="rId3">
            <a:alphaModFix/>
          </a:blip>
          <a:stretch>
            <a:fillRect/>
          </a:stretch>
        </p:blipFill>
        <p:spPr>
          <a:xfrm>
            <a:off x="910250" y="1522300"/>
            <a:ext cx="2886075" cy="3019425"/>
          </a:xfrm>
          <a:prstGeom prst="rect">
            <a:avLst/>
          </a:prstGeom>
          <a:noFill/>
          <a:ln>
            <a:noFill/>
          </a:ln>
        </p:spPr>
      </p:pic>
      <p:pic>
        <p:nvPicPr>
          <p:cNvPr id="390" name="Google Shape;390;p45"/>
          <p:cNvPicPr preferRelativeResize="0"/>
          <p:nvPr/>
        </p:nvPicPr>
        <p:blipFill>
          <a:blip r:embed="rId4">
            <a:alphaModFix/>
          </a:blip>
          <a:stretch>
            <a:fillRect/>
          </a:stretch>
        </p:blipFill>
        <p:spPr>
          <a:xfrm>
            <a:off x="4930225" y="1465150"/>
            <a:ext cx="2905125" cy="3076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396" name="Google Shape;396;p46"/>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397" name="Google Shape;397;p46"/>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IV. Implementation </a:t>
            </a:r>
            <a:endParaRPr b="1" i="0" sz="4000" u="none" cap="none" strike="noStrike">
              <a:solidFill>
                <a:srgbClr val="000000"/>
              </a:solidFill>
              <a:latin typeface="Calibri"/>
              <a:ea typeface="Calibri"/>
              <a:cs typeface="Calibri"/>
              <a:sym typeface="Calibri"/>
            </a:endParaRPr>
          </a:p>
        </p:txBody>
      </p:sp>
      <p:sp>
        <p:nvSpPr>
          <p:cNvPr id="398" name="Google Shape;398;p46"/>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sp>
        <p:nvSpPr>
          <p:cNvPr id="399" name="Google Shape;399;p46"/>
          <p:cNvSpPr txBox="1"/>
          <p:nvPr/>
        </p:nvSpPr>
        <p:spPr>
          <a:xfrm>
            <a:off x="1375900" y="1717925"/>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Input</a:t>
            </a:r>
            <a:endParaRPr sz="1800">
              <a:latin typeface="Calibri"/>
              <a:ea typeface="Calibri"/>
              <a:cs typeface="Calibri"/>
              <a:sym typeface="Calibri"/>
            </a:endParaRPr>
          </a:p>
        </p:txBody>
      </p:sp>
      <p:sp>
        <p:nvSpPr>
          <p:cNvPr id="400" name="Google Shape;400;p46"/>
          <p:cNvSpPr txBox="1"/>
          <p:nvPr/>
        </p:nvSpPr>
        <p:spPr>
          <a:xfrm>
            <a:off x="6151300" y="1697150"/>
            <a:ext cx="36429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solidFill>
                  <a:schemeClr val="dk1"/>
                </a:solidFill>
                <a:latin typeface="Calibri"/>
                <a:ea typeface="Calibri"/>
                <a:cs typeface="Calibri"/>
                <a:sym typeface="Calibri"/>
              </a:rPr>
              <a:t>Use for recognition</a:t>
            </a:r>
            <a:endParaRPr sz="1800">
              <a:latin typeface="Calibri"/>
              <a:ea typeface="Calibri"/>
              <a:cs typeface="Calibri"/>
              <a:sym typeface="Calibri"/>
            </a:endParaRPr>
          </a:p>
        </p:txBody>
      </p:sp>
      <p:pic>
        <p:nvPicPr>
          <p:cNvPr id="401" name="Google Shape;401;p46"/>
          <p:cNvPicPr preferRelativeResize="0"/>
          <p:nvPr/>
        </p:nvPicPr>
        <p:blipFill>
          <a:blip r:embed="rId3">
            <a:alphaModFix/>
          </a:blip>
          <a:stretch>
            <a:fillRect/>
          </a:stretch>
        </p:blipFill>
        <p:spPr>
          <a:xfrm>
            <a:off x="269626" y="2345825"/>
            <a:ext cx="3181553" cy="2211700"/>
          </a:xfrm>
          <a:prstGeom prst="rect">
            <a:avLst/>
          </a:prstGeom>
          <a:noFill/>
          <a:ln>
            <a:noFill/>
          </a:ln>
        </p:spPr>
      </p:pic>
      <p:pic>
        <p:nvPicPr>
          <p:cNvPr id="402" name="Google Shape;402;p46"/>
          <p:cNvPicPr preferRelativeResize="0"/>
          <p:nvPr/>
        </p:nvPicPr>
        <p:blipFill>
          <a:blip r:embed="rId4">
            <a:alphaModFix/>
          </a:blip>
          <a:stretch>
            <a:fillRect/>
          </a:stretch>
        </p:blipFill>
        <p:spPr>
          <a:xfrm>
            <a:off x="6410963" y="2304300"/>
            <a:ext cx="2305050" cy="2343150"/>
          </a:xfrm>
          <a:prstGeom prst="rect">
            <a:avLst/>
          </a:prstGeom>
          <a:noFill/>
          <a:ln>
            <a:noFill/>
          </a:ln>
        </p:spPr>
      </p:pic>
      <p:sp>
        <p:nvSpPr>
          <p:cNvPr id="403" name="Google Shape;403;p46"/>
          <p:cNvSpPr/>
          <p:nvPr/>
        </p:nvSpPr>
        <p:spPr>
          <a:xfrm>
            <a:off x="4257575" y="2646663"/>
            <a:ext cx="1347000" cy="1341300"/>
          </a:xfrm>
          <a:prstGeom prst="can">
            <a:avLst>
              <a:gd fmla="val 25000"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Cropped</a:t>
            </a:r>
            <a:endParaRPr b="1" sz="1600">
              <a:solidFill>
                <a:schemeClr val="lt1"/>
              </a:solidFill>
              <a:latin typeface="Calibri"/>
              <a:ea typeface="Calibri"/>
              <a:cs typeface="Calibri"/>
              <a:sym typeface="Calibri"/>
            </a:endParaRPr>
          </a:p>
        </p:txBody>
      </p:sp>
      <p:cxnSp>
        <p:nvCxnSpPr>
          <p:cNvPr id="404" name="Google Shape;404;p46"/>
          <p:cNvCxnSpPr>
            <a:stCxn id="403" idx="4"/>
          </p:cNvCxnSpPr>
          <p:nvPr/>
        </p:nvCxnSpPr>
        <p:spPr>
          <a:xfrm flipH="1" rot="10800000">
            <a:off x="5604575" y="3312513"/>
            <a:ext cx="770100" cy="4800"/>
          </a:xfrm>
          <a:prstGeom prst="straightConnector1">
            <a:avLst/>
          </a:prstGeom>
          <a:noFill/>
          <a:ln cap="flat" cmpd="sng" w="28575">
            <a:solidFill>
              <a:schemeClr val="dk1"/>
            </a:solidFill>
            <a:prstDash val="solid"/>
            <a:round/>
            <a:headEnd len="med" w="med" type="none"/>
            <a:tailEnd len="med" w="med" type="triangle"/>
          </a:ln>
        </p:spPr>
      </p:cxnSp>
      <p:cxnSp>
        <p:nvCxnSpPr>
          <p:cNvPr id="405" name="Google Shape;405;p46"/>
          <p:cNvCxnSpPr/>
          <p:nvPr/>
        </p:nvCxnSpPr>
        <p:spPr>
          <a:xfrm>
            <a:off x="3451175" y="3311925"/>
            <a:ext cx="806400" cy="10800"/>
          </a:xfrm>
          <a:prstGeom prst="straightConnector1">
            <a:avLst/>
          </a:prstGeom>
          <a:noFill/>
          <a:ln cap="flat" cmpd="sng" w="28575">
            <a:solidFill>
              <a:schemeClr val="dk1"/>
            </a:solidFill>
            <a:prstDash val="solid"/>
            <a:round/>
            <a:headEnd len="med" w="med" type="none"/>
            <a:tailEnd len="med" w="med" type="triangle"/>
          </a:ln>
        </p:spPr>
      </p:cxnSp>
      <p:sp>
        <p:nvSpPr>
          <p:cNvPr id="406" name="Google Shape;406;p46"/>
          <p:cNvSpPr txBox="1"/>
          <p:nvPr/>
        </p:nvSpPr>
        <p:spPr>
          <a:xfrm>
            <a:off x="471250" y="1388950"/>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Data: 21 images, 3 images in 1 class</a:t>
            </a:r>
            <a:endParaRPr sz="1800">
              <a:latin typeface="Calibri"/>
              <a:ea typeface="Calibri"/>
              <a:cs typeface="Calibri"/>
              <a:sym typeface="Calibri"/>
            </a:endParaRPr>
          </a:p>
        </p:txBody>
      </p:sp>
      <p:sp>
        <p:nvSpPr>
          <p:cNvPr id="407" name="Google Shape;407;p46"/>
          <p:cNvSpPr txBox="1"/>
          <p:nvPr/>
        </p:nvSpPr>
        <p:spPr>
          <a:xfrm>
            <a:off x="347500" y="4651400"/>
            <a:ext cx="364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Calibri"/>
                <a:ea typeface="Calibri"/>
                <a:cs typeface="Calibri"/>
                <a:sym typeface="Calibri"/>
              </a:rPr>
              <a:t>Cropped: haarcascade and cv2</a:t>
            </a:r>
            <a:endParaRPr b="1"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7"/>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13" name="Google Shape;413;p47"/>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14" name="Google Shape;414;p47"/>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IV. Implementation </a:t>
            </a:r>
            <a:endParaRPr b="1" i="0" sz="4000" u="none" cap="none" strike="noStrike">
              <a:solidFill>
                <a:srgbClr val="000000"/>
              </a:solidFill>
              <a:latin typeface="Calibri"/>
              <a:ea typeface="Calibri"/>
              <a:cs typeface="Calibri"/>
              <a:sym typeface="Calibri"/>
            </a:endParaRPr>
          </a:p>
        </p:txBody>
      </p:sp>
      <p:sp>
        <p:nvSpPr>
          <p:cNvPr id="415" name="Google Shape;415;p47"/>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416" name="Google Shape;416;p47"/>
          <p:cNvPicPr preferRelativeResize="0"/>
          <p:nvPr/>
        </p:nvPicPr>
        <p:blipFill>
          <a:blip r:embed="rId3">
            <a:alphaModFix/>
          </a:blip>
          <a:stretch>
            <a:fillRect/>
          </a:stretch>
        </p:blipFill>
        <p:spPr>
          <a:xfrm>
            <a:off x="647800" y="2205175"/>
            <a:ext cx="2457450" cy="2390775"/>
          </a:xfrm>
          <a:prstGeom prst="rect">
            <a:avLst/>
          </a:prstGeom>
          <a:noFill/>
          <a:ln>
            <a:noFill/>
          </a:ln>
        </p:spPr>
      </p:pic>
      <p:pic>
        <p:nvPicPr>
          <p:cNvPr id="417" name="Google Shape;417;p47"/>
          <p:cNvPicPr preferRelativeResize="0"/>
          <p:nvPr/>
        </p:nvPicPr>
        <p:blipFill>
          <a:blip r:embed="rId4">
            <a:alphaModFix/>
          </a:blip>
          <a:stretch>
            <a:fillRect/>
          </a:stretch>
        </p:blipFill>
        <p:spPr>
          <a:xfrm>
            <a:off x="5913675" y="2033713"/>
            <a:ext cx="2409825" cy="2562225"/>
          </a:xfrm>
          <a:prstGeom prst="rect">
            <a:avLst/>
          </a:prstGeom>
          <a:noFill/>
          <a:ln>
            <a:noFill/>
          </a:ln>
        </p:spPr>
      </p:pic>
      <p:sp>
        <p:nvSpPr>
          <p:cNvPr id="418" name="Google Shape;418;p47"/>
          <p:cNvSpPr/>
          <p:nvPr/>
        </p:nvSpPr>
        <p:spPr>
          <a:xfrm>
            <a:off x="3876575" y="2646663"/>
            <a:ext cx="1347000" cy="1341300"/>
          </a:xfrm>
          <a:prstGeom prst="can">
            <a:avLst>
              <a:gd fmla="val 25000"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Implementation</a:t>
            </a:r>
            <a:endParaRPr b="1" sz="1600">
              <a:solidFill>
                <a:schemeClr val="lt1"/>
              </a:solidFill>
              <a:latin typeface="Calibri"/>
              <a:ea typeface="Calibri"/>
              <a:cs typeface="Calibri"/>
              <a:sym typeface="Calibri"/>
            </a:endParaRPr>
          </a:p>
        </p:txBody>
      </p:sp>
      <p:cxnSp>
        <p:nvCxnSpPr>
          <p:cNvPr id="419" name="Google Shape;419;p47"/>
          <p:cNvCxnSpPr>
            <a:stCxn id="418" idx="4"/>
          </p:cNvCxnSpPr>
          <p:nvPr/>
        </p:nvCxnSpPr>
        <p:spPr>
          <a:xfrm flipH="1" rot="10800000">
            <a:off x="5223575" y="3312513"/>
            <a:ext cx="770100" cy="4800"/>
          </a:xfrm>
          <a:prstGeom prst="straightConnector1">
            <a:avLst/>
          </a:prstGeom>
          <a:noFill/>
          <a:ln cap="flat" cmpd="sng" w="28575">
            <a:solidFill>
              <a:schemeClr val="dk1"/>
            </a:solidFill>
            <a:prstDash val="solid"/>
            <a:round/>
            <a:headEnd len="med" w="med" type="none"/>
            <a:tailEnd len="med" w="med" type="triangle"/>
          </a:ln>
        </p:spPr>
      </p:cxnSp>
      <p:cxnSp>
        <p:nvCxnSpPr>
          <p:cNvPr id="420" name="Google Shape;420;p47"/>
          <p:cNvCxnSpPr/>
          <p:nvPr/>
        </p:nvCxnSpPr>
        <p:spPr>
          <a:xfrm>
            <a:off x="3070175" y="3311925"/>
            <a:ext cx="806400" cy="108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8"/>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26" name="Google Shape;426;p48"/>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27" name="Google Shape;427;p48"/>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428" name="Google Shape;428;p48"/>
          <p:cNvPicPr preferRelativeResize="0"/>
          <p:nvPr/>
        </p:nvPicPr>
        <p:blipFill>
          <a:blip r:embed="rId3">
            <a:alphaModFix/>
          </a:blip>
          <a:stretch>
            <a:fillRect/>
          </a:stretch>
        </p:blipFill>
        <p:spPr>
          <a:xfrm>
            <a:off x="2936987" y="1399325"/>
            <a:ext cx="3280316" cy="3486050"/>
          </a:xfrm>
          <a:prstGeom prst="rect">
            <a:avLst/>
          </a:prstGeom>
          <a:noFill/>
          <a:ln>
            <a:noFill/>
          </a:ln>
        </p:spPr>
      </p:pic>
      <p:sp>
        <p:nvSpPr>
          <p:cNvPr id="429" name="Google Shape;429;p48"/>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IV. Implementation </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9"/>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35" name="Google Shape;435;p49"/>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36" name="Google Shape;436;p49"/>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🤗Test with image out of dataset </a:t>
            </a:r>
            <a:endParaRPr b="1" sz="2200">
              <a:latin typeface="Calibri"/>
              <a:ea typeface="Calibri"/>
              <a:cs typeface="Calibri"/>
              <a:sym typeface="Calibri"/>
            </a:endParaRPr>
          </a:p>
        </p:txBody>
      </p:sp>
      <p:pic>
        <p:nvPicPr>
          <p:cNvPr id="437" name="Google Shape;437;p49"/>
          <p:cNvPicPr preferRelativeResize="0"/>
          <p:nvPr/>
        </p:nvPicPr>
        <p:blipFill>
          <a:blip r:embed="rId3">
            <a:alphaModFix/>
          </a:blip>
          <a:stretch>
            <a:fillRect/>
          </a:stretch>
        </p:blipFill>
        <p:spPr>
          <a:xfrm>
            <a:off x="700550" y="1913600"/>
            <a:ext cx="2409825" cy="2390775"/>
          </a:xfrm>
          <a:prstGeom prst="rect">
            <a:avLst/>
          </a:prstGeom>
          <a:noFill/>
          <a:ln>
            <a:noFill/>
          </a:ln>
        </p:spPr>
      </p:pic>
      <p:pic>
        <p:nvPicPr>
          <p:cNvPr id="438" name="Google Shape;438;p49"/>
          <p:cNvPicPr preferRelativeResize="0"/>
          <p:nvPr/>
        </p:nvPicPr>
        <p:blipFill>
          <a:blip r:embed="rId4">
            <a:alphaModFix/>
          </a:blip>
          <a:stretch>
            <a:fillRect/>
          </a:stretch>
        </p:blipFill>
        <p:spPr>
          <a:xfrm>
            <a:off x="5962400" y="962700"/>
            <a:ext cx="2014225" cy="2072015"/>
          </a:xfrm>
          <a:prstGeom prst="rect">
            <a:avLst/>
          </a:prstGeom>
          <a:noFill/>
          <a:ln>
            <a:noFill/>
          </a:ln>
        </p:spPr>
      </p:pic>
      <p:pic>
        <p:nvPicPr>
          <p:cNvPr id="439" name="Google Shape;439;p49"/>
          <p:cNvPicPr preferRelativeResize="0"/>
          <p:nvPr/>
        </p:nvPicPr>
        <p:blipFill>
          <a:blip r:embed="rId5">
            <a:alphaModFix/>
          </a:blip>
          <a:stretch>
            <a:fillRect/>
          </a:stretch>
        </p:blipFill>
        <p:spPr>
          <a:xfrm>
            <a:off x="6028974" y="3008475"/>
            <a:ext cx="2014232" cy="2113700"/>
          </a:xfrm>
          <a:prstGeom prst="rect">
            <a:avLst/>
          </a:prstGeom>
          <a:noFill/>
          <a:ln>
            <a:noFill/>
          </a:ln>
        </p:spPr>
      </p:pic>
      <p:sp>
        <p:nvSpPr>
          <p:cNvPr id="440" name="Google Shape;440;p49"/>
          <p:cNvSpPr/>
          <p:nvPr/>
        </p:nvSpPr>
        <p:spPr>
          <a:xfrm>
            <a:off x="3876575" y="2341863"/>
            <a:ext cx="1347000" cy="1341300"/>
          </a:xfrm>
          <a:prstGeom prst="can">
            <a:avLst>
              <a:gd fmla="val 25000"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Implementation</a:t>
            </a:r>
            <a:endParaRPr b="1" sz="1600">
              <a:solidFill>
                <a:schemeClr val="lt1"/>
              </a:solidFill>
              <a:latin typeface="Calibri"/>
              <a:ea typeface="Calibri"/>
              <a:cs typeface="Calibri"/>
              <a:sym typeface="Calibri"/>
            </a:endParaRPr>
          </a:p>
        </p:txBody>
      </p:sp>
      <p:cxnSp>
        <p:nvCxnSpPr>
          <p:cNvPr id="441" name="Google Shape;441;p49"/>
          <p:cNvCxnSpPr>
            <a:stCxn id="440" idx="4"/>
            <a:endCxn id="438" idx="1"/>
          </p:cNvCxnSpPr>
          <p:nvPr/>
        </p:nvCxnSpPr>
        <p:spPr>
          <a:xfrm flipH="1" rot="10800000">
            <a:off x="5223575" y="1998813"/>
            <a:ext cx="738900" cy="1013700"/>
          </a:xfrm>
          <a:prstGeom prst="straightConnector1">
            <a:avLst/>
          </a:prstGeom>
          <a:noFill/>
          <a:ln cap="flat" cmpd="sng" w="28575">
            <a:solidFill>
              <a:schemeClr val="dk1"/>
            </a:solidFill>
            <a:prstDash val="solid"/>
            <a:round/>
            <a:headEnd len="med" w="med" type="none"/>
            <a:tailEnd len="med" w="med" type="triangle"/>
          </a:ln>
        </p:spPr>
      </p:cxnSp>
      <p:cxnSp>
        <p:nvCxnSpPr>
          <p:cNvPr id="442" name="Google Shape;442;p49"/>
          <p:cNvCxnSpPr/>
          <p:nvPr/>
        </p:nvCxnSpPr>
        <p:spPr>
          <a:xfrm>
            <a:off x="3070175" y="3007125"/>
            <a:ext cx="806400" cy="10800"/>
          </a:xfrm>
          <a:prstGeom prst="straightConnector1">
            <a:avLst/>
          </a:prstGeom>
          <a:noFill/>
          <a:ln cap="flat" cmpd="sng" w="28575">
            <a:solidFill>
              <a:schemeClr val="dk1"/>
            </a:solidFill>
            <a:prstDash val="solid"/>
            <a:round/>
            <a:headEnd len="med" w="med" type="none"/>
            <a:tailEnd len="med" w="med" type="triangle"/>
          </a:ln>
        </p:spPr>
      </p:cxnSp>
      <p:cxnSp>
        <p:nvCxnSpPr>
          <p:cNvPr id="443" name="Google Shape;443;p49"/>
          <p:cNvCxnSpPr>
            <a:stCxn id="440" idx="4"/>
            <a:endCxn id="439" idx="1"/>
          </p:cNvCxnSpPr>
          <p:nvPr/>
        </p:nvCxnSpPr>
        <p:spPr>
          <a:xfrm>
            <a:off x="5223575" y="3012513"/>
            <a:ext cx="805500" cy="1052700"/>
          </a:xfrm>
          <a:prstGeom prst="straightConnector1">
            <a:avLst/>
          </a:prstGeom>
          <a:noFill/>
          <a:ln cap="flat" cmpd="sng" w="28575">
            <a:solidFill>
              <a:schemeClr val="dk1"/>
            </a:solidFill>
            <a:prstDash val="solid"/>
            <a:round/>
            <a:headEnd len="med" w="med" type="none"/>
            <a:tailEnd len="med" w="med" type="triangle"/>
          </a:ln>
        </p:spPr>
      </p:cxnSp>
      <p:sp>
        <p:nvSpPr>
          <p:cNvPr id="444" name="Google Shape;444;p49"/>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IV. Implementation </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0"/>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50" name="Google Shape;450;p50"/>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51" name="Google Shape;451;p50"/>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Result  </a:t>
            </a:r>
            <a:endParaRPr b="1" sz="2200">
              <a:latin typeface="Calibri"/>
              <a:ea typeface="Calibri"/>
              <a:cs typeface="Calibri"/>
              <a:sym typeface="Calibri"/>
            </a:endParaRPr>
          </a:p>
        </p:txBody>
      </p:sp>
      <p:pic>
        <p:nvPicPr>
          <p:cNvPr id="452" name="Google Shape;452;p50"/>
          <p:cNvPicPr preferRelativeResize="0"/>
          <p:nvPr/>
        </p:nvPicPr>
        <p:blipFill>
          <a:blip r:embed="rId3">
            <a:alphaModFix/>
          </a:blip>
          <a:stretch>
            <a:fillRect/>
          </a:stretch>
        </p:blipFill>
        <p:spPr>
          <a:xfrm>
            <a:off x="1923275" y="1179500"/>
            <a:ext cx="5453575" cy="3675350"/>
          </a:xfrm>
          <a:prstGeom prst="rect">
            <a:avLst/>
          </a:prstGeom>
          <a:noFill/>
          <a:ln>
            <a:noFill/>
          </a:ln>
        </p:spPr>
      </p:pic>
      <p:sp>
        <p:nvSpPr>
          <p:cNvPr id="453" name="Google Shape;453;p50"/>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IV. Implementation </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1"/>
          <p:cNvSpPr txBox="1"/>
          <p:nvPr>
            <p:ph idx="12" type="sldNum"/>
          </p:nvPr>
        </p:nvSpPr>
        <p:spPr>
          <a:xfrm>
            <a:off x="8545933" y="4685442"/>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59" name="Google Shape;459;p51"/>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60" name="Google Shape;460;p51"/>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🤗Result </a:t>
            </a:r>
            <a:endParaRPr b="1" sz="2200">
              <a:latin typeface="Calibri"/>
              <a:ea typeface="Calibri"/>
              <a:cs typeface="Calibri"/>
              <a:sym typeface="Calibri"/>
            </a:endParaRPr>
          </a:p>
        </p:txBody>
      </p:sp>
      <p:graphicFrame>
        <p:nvGraphicFramePr>
          <p:cNvPr id="461" name="Google Shape;461;p51"/>
          <p:cNvGraphicFramePr/>
          <p:nvPr/>
        </p:nvGraphicFramePr>
        <p:xfrm>
          <a:off x="364075" y="1823250"/>
          <a:ext cx="3000000" cy="3000000"/>
        </p:xfrm>
        <a:graphic>
          <a:graphicData uri="http://schemas.openxmlformats.org/drawingml/2006/table">
            <a:tbl>
              <a:tblPr>
                <a:noFill/>
                <a:tableStyleId>{1B4F22B1-F362-4E65-B13E-BD0644C70682}</a:tableStyleId>
              </a:tblPr>
              <a:tblGrid>
                <a:gridCol w="2134125"/>
                <a:gridCol w="1243275"/>
                <a:gridCol w="1243275"/>
                <a:gridCol w="1243275"/>
                <a:gridCol w="1243275"/>
                <a:gridCol w="1243275"/>
              </a:tblGrid>
              <a:tr h="3962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RBF(VSM)</a:t>
                      </a:r>
                      <a:endParaRPr/>
                    </a:p>
                  </a:txBody>
                  <a:tcPr marT="91425" marB="91425" marR="91425" marL="91425"/>
                </a:tc>
                <a:tc>
                  <a:txBody>
                    <a:bodyPr/>
                    <a:lstStyle/>
                    <a:p>
                      <a:pPr indent="0" lvl="0" marL="0" rtl="0" algn="l">
                        <a:spcBef>
                          <a:spcPts val="0"/>
                        </a:spcBef>
                        <a:spcAft>
                          <a:spcPts val="0"/>
                        </a:spcAft>
                        <a:buNone/>
                      </a:pPr>
                      <a:r>
                        <a:rPr lang="en"/>
                        <a:t>Poly(VSM)</a:t>
                      </a:r>
                      <a:endParaRPr/>
                    </a:p>
                  </a:txBody>
                  <a:tcPr marT="91425" marB="91425" marR="91425" marL="91425"/>
                </a:tc>
                <a:tc>
                  <a:txBody>
                    <a:bodyPr/>
                    <a:lstStyle/>
                    <a:p>
                      <a:pPr indent="0" lvl="0" marL="0" rtl="0" algn="l">
                        <a:spcBef>
                          <a:spcPts val="0"/>
                        </a:spcBef>
                        <a:spcAft>
                          <a:spcPts val="0"/>
                        </a:spcAft>
                        <a:buNone/>
                      </a:pPr>
                      <a:r>
                        <a:rPr lang="en"/>
                        <a:t>CNN</a:t>
                      </a:r>
                      <a:endParaRPr/>
                    </a:p>
                  </a:txBody>
                  <a:tcPr marT="91425" marB="91425" marR="91425" marL="91425"/>
                </a:tc>
                <a:tc>
                  <a:txBody>
                    <a:bodyPr/>
                    <a:lstStyle/>
                    <a:p>
                      <a:pPr indent="0" lvl="0" marL="0" rtl="0" algn="l">
                        <a:spcBef>
                          <a:spcPts val="0"/>
                        </a:spcBef>
                        <a:spcAft>
                          <a:spcPts val="0"/>
                        </a:spcAft>
                        <a:buNone/>
                      </a:pPr>
                      <a:r>
                        <a:rPr lang="en"/>
                        <a:t>VGG16</a:t>
                      </a:r>
                      <a:endParaRPr/>
                    </a:p>
                  </a:txBody>
                  <a:tcPr marT="91425" marB="91425" marR="91425" marL="91425"/>
                </a:tc>
                <a:tc>
                  <a:txBody>
                    <a:bodyPr/>
                    <a:lstStyle/>
                    <a:p>
                      <a:pPr indent="0" lvl="0" marL="0" rtl="0" algn="l">
                        <a:spcBef>
                          <a:spcPts val="0"/>
                        </a:spcBef>
                        <a:spcAft>
                          <a:spcPts val="0"/>
                        </a:spcAft>
                        <a:buNone/>
                      </a:pPr>
                      <a:r>
                        <a:rPr lang="en"/>
                        <a:t>VGG19</a:t>
                      </a:r>
                      <a:endParaRPr/>
                    </a:p>
                  </a:txBody>
                  <a:tcPr marT="91425" marB="91425" marR="91425" marL="91425"/>
                </a:tc>
              </a:tr>
              <a:tr h="609575">
                <a:tc>
                  <a:txBody>
                    <a:bodyPr/>
                    <a:lstStyle/>
                    <a:p>
                      <a:pPr indent="0" lvl="0" marL="0" rtl="0" algn="l">
                        <a:spcBef>
                          <a:spcPts val="0"/>
                        </a:spcBef>
                        <a:spcAft>
                          <a:spcPts val="0"/>
                        </a:spcAft>
                        <a:buNone/>
                      </a:pPr>
                      <a:r>
                        <a:rPr lang="en"/>
                        <a:t>Accuracy with datatest</a:t>
                      </a:r>
                      <a:endParaRPr/>
                    </a:p>
                  </a:txBody>
                  <a:tcPr marT="91425" marB="91425" marR="91425" marL="91425"/>
                </a:tc>
                <a:tc>
                  <a:txBody>
                    <a:bodyPr/>
                    <a:lstStyle/>
                    <a:p>
                      <a:pPr indent="0" lvl="0" marL="0" rtl="0" algn="l">
                        <a:spcBef>
                          <a:spcPts val="0"/>
                        </a:spcBef>
                        <a:spcAft>
                          <a:spcPts val="0"/>
                        </a:spcAft>
                        <a:buNone/>
                      </a:pPr>
                      <a:r>
                        <a:rPr lang="en"/>
                        <a:t>0.53</a:t>
                      </a:r>
                      <a:endParaRPr/>
                    </a:p>
                  </a:txBody>
                  <a:tcPr marT="91425" marB="91425" marR="91425" marL="91425"/>
                </a:tc>
                <a:tc>
                  <a:txBody>
                    <a:bodyPr/>
                    <a:lstStyle/>
                    <a:p>
                      <a:pPr indent="0" lvl="0" marL="0" rtl="0" algn="l">
                        <a:spcBef>
                          <a:spcPts val="0"/>
                        </a:spcBef>
                        <a:spcAft>
                          <a:spcPts val="0"/>
                        </a:spcAft>
                        <a:buNone/>
                      </a:pPr>
                      <a:r>
                        <a:rPr lang="en"/>
                        <a:t>0.54</a:t>
                      </a:r>
                      <a:endParaRPr/>
                    </a:p>
                  </a:txBody>
                  <a:tcPr marT="91425" marB="91425" marR="91425" marL="91425"/>
                </a:tc>
                <a:tc>
                  <a:txBody>
                    <a:bodyPr/>
                    <a:lstStyle/>
                    <a:p>
                      <a:pPr indent="0" lvl="0" marL="0" rtl="0" algn="l">
                        <a:spcBef>
                          <a:spcPts val="0"/>
                        </a:spcBef>
                        <a:spcAft>
                          <a:spcPts val="0"/>
                        </a:spcAft>
                        <a:buNone/>
                      </a:pPr>
                      <a:r>
                        <a:rPr lang="en"/>
                        <a:t>0.65</a:t>
                      </a:r>
                      <a:endParaRPr/>
                    </a:p>
                  </a:txBody>
                  <a:tcPr marT="91425" marB="91425" marR="91425" marL="91425"/>
                </a:tc>
                <a:tc>
                  <a:txBody>
                    <a:bodyPr/>
                    <a:lstStyle/>
                    <a:p>
                      <a:pPr indent="0" lvl="0" marL="0" rtl="0" algn="l">
                        <a:spcBef>
                          <a:spcPts val="0"/>
                        </a:spcBef>
                        <a:spcAft>
                          <a:spcPts val="0"/>
                        </a:spcAft>
                        <a:buNone/>
                      </a:pPr>
                      <a:r>
                        <a:rPr lang="en"/>
                        <a:t>0.69</a:t>
                      </a:r>
                      <a:endParaRPr/>
                    </a:p>
                  </a:txBody>
                  <a:tcPr marT="91425" marB="91425" marR="91425" marL="91425"/>
                </a:tc>
                <a:tc>
                  <a:txBody>
                    <a:bodyPr/>
                    <a:lstStyle/>
                    <a:p>
                      <a:pPr indent="0" lvl="0" marL="0" rtl="0" algn="l">
                        <a:spcBef>
                          <a:spcPts val="0"/>
                        </a:spcBef>
                        <a:spcAft>
                          <a:spcPts val="0"/>
                        </a:spcAft>
                        <a:buNone/>
                      </a:pPr>
                      <a:r>
                        <a:rPr lang="en"/>
                        <a:t>0.67</a:t>
                      </a:r>
                      <a:endParaRPr/>
                    </a:p>
                  </a:txBody>
                  <a:tcPr marT="91425" marB="91425" marR="91425" marL="91425"/>
                </a:tc>
              </a:tr>
              <a:tr h="822925">
                <a:tc>
                  <a:txBody>
                    <a:bodyPr/>
                    <a:lstStyle/>
                    <a:p>
                      <a:pPr indent="0" lvl="0" marL="0" rtl="0" algn="l">
                        <a:spcBef>
                          <a:spcPts val="0"/>
                        </a:spcBef>
                        <a:spcAft>
                          <a:spcPts val="0"/>
                        </a:spcAft>
                        <a:buNone/>
                      </a:pPr>
                      <a:r>
                        <a:rPr lang="en"/>
                        <a:t>True predict label with data out of dataset</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11</a:t>
                      </a:r>
                      <a:endParaRPr/>
                    </a:p>
                  </a:txBody>
                  <a:tcPr marT="91425" marB="91425" marR="91425" marL="91425"/>
                </a:tc>
              </a:tr>
              <a:tr h="609575">
                <a:tc>
                  <a:txBody>
                    <a:bodyPr/>
                    <a:lstStyle/>
                    <a:p>
                      <a:pPr indent="0" lvl="0" marL="0" rtl="0" algn="l">
                        <a:spcBef>
                          <a:spcPts val="0"/>
                        </a:spcBef>
                        <a:spcAft>
                          <a:spcPts val="0"/>
                        </a:spcAft>
                        <a:buNone/>
                      </a:pPr>
                      <a:r>
                        <a:rPr lang="en"/>
                        <a:t>Accuracy with data out of dataset</a:t>
                      </a:r>
                      <a:endParaRPr/>
                    </a:p>
                  </a:txBody>
                  <a:tcPr marT="91425" marB="91425" marR="91425" marL="91425"/>
                </a:tc>
                <a:tc>
                  <a:txBody>
                    <a:bodyPr/>
                    <a:lstStyle/>
                    <a:p>
                      <a:pPr indent="0" lvl="0" marL="0" rtl="0" algn="l">
                        <a:spcBef>
                          <a:spcPts val="0"/>
                        </a:spcBef>
                        <a:spcAft>
                          <a:spcPts val="0"/>
                        </a:spcAft>
                        <a:buNone/>
                      </a:pPr>
                      <a:r>
                        <a:rPr lang="en"/>
                        <a:t>0.52</a:t>
                      </a:r>
                      <a:endParaRPr/>
                    </a:p>
                  </a:txBody>
                  <a:tcPr marT="91425" marB="91425" marR="91425" marL="91425"/>
                </a:tc>
                <a:tc>
                  <a:txBody>
                    <a:bodyPr/>
                    <a:lstStyle/>
                    <a:p>
                      <a:pPr indent="0" lvl="0" marL="0" rtl="0" algn="l">
                        <a:spcBef>
                          <a:spcPts val="0"/>
                        </a:spcBef>
                        <a:spcAft>
                          <a:spcPts val="0"/>
                        </a:spcAft>
                        <a:buNone/>
                      </a:pPr>
                      <a:r>
                        <a:rPr lang="en"/>
                        <a:t>0.48</a:t>
                      </a:r>
                      <a:endParaRPr/>
                    </a:p>
                  </a:txBody>
                  <a:tcPr marT="91425" marB="91425" marR="91425" marL="91425"/>
                </a:tc>
                <a:tc>
                  <a:txBody>
                    <a:bodyPr/>
                    <a:lstStyle/>
                    <a:p>
                      <a:pPr indent="0" lvl="0" marL="0" rtl="0" algn="l">
                        <a:spcBef>
                          <a:spcPts val="0"/>
                        </a:spcBef>
                        <a:spcAft>
                          <a:spcPts val="0"/>
                        </a:spcAft>
                        <a:buNone/>
                      </a:pPr>
                      <a:r>
                        <a:rPr lang="en"/>
                        <a:t>0.52</a:t>
                      </a:r>
                      <a:endParaRPr/>
                    </a:p>
                  </a:txBody>
                  <a:tcPr marT="91425" marB="91425" marR="91425" marL="91425"/>
                </a:tc>
                <a:tc>
                  <a:txBody>
                    <a:bodyPr/>
                    <a:lstStyle/>
                    <a:p>
                      <a:pPr indent="0" lvl="0" marL="0" rtl="0" algn="l">
                        <a:spcBef>
                          <a:spcPts val="0"/>
                        </a:spcBef>
                        <a:spcAft>
                          <a:spcPts val="0"/>
                        </a:spcAft>
                        <a:buNone/>
                      </a:pPr>
                      <a:r>
                        <a:rPr lang="en"/>
                        <a:t>0.48</a:t>
                      </a:r>
                      <a:endParaRPr/>
                    </a:p>
                  </a:txBody>
                  <a:tcPr marT="91425" marB="91425" marR="91425" marL="91425"/>
                </a:tc>
                <a:tc>
                  <a:txBody>
                    <a:bodyPr/>
                    <a:lstStyle/>
                    <a:p>
                      <a:pPr indent="0" lvl="0" marL="0" rtl="0" algn="l">
                        <a:spcBef>
                          <a:spcPts val="0"/>
                        </a:spcBef>
                        <a:spcAft>
                          <a:spcPts val="0"/>
                        </a:spcAft>
                        <a:buNone/>
                      </a:pPr>
                      <a:r>
                        <a:rPr lang="en"/>
                        <a:t>0.52</a:t>
                      </a:r>
                      <a:endParaRPr/>
                    </a:p>
                  </a:txBody>
                  <a:tcPr marT="91425" marB="91425" marR="91425" marL="91425"/>
                </a:tc>
              </a:tr>
            </a:tbl>
          </a:graphicData>
        </a:graphic>
      </p:graphicFrame>
      <p:sp>
        <p:nvSpPr>
          <p:cNvPr id="462" name="Google Shape;462;p51"/>
          <p:cNvSpPr txBox="1"/>
          <p:nvPr/>
        </p:nvSpPr>
        <p:spPr>
          <a:xfrm>
            <a:off x="-12400" y="0"/>
            <a:ext cx="91791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dk1"/>
                </a:solidFill>
                <a:latin typeface="Calibri"/>
                <a:ea typeface="Calibri"/>
                <a:cs typeface="Calibri"/>
                <a:sym typeface="Calibri"/>
              </a:rPr>
              <a:t>IV. Implementation </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78" name="Google Shape;78;p16"/>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79" name="Google Shape;79;p16"/>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482600" lvl="0" marL="457200" marR="0" rtl="0" algn="ctr">
              <a:lnSpc>
                <a:spcPct val="100000"/>
              </a:lnSpc>
              <a:spcBef>
                <a:spcPts val="0"/>
              </a:spcBef>
              <a:spcAft>
                <a:spcPts val="0"/>
              </a:spcAft>
              <a:buClr>
                <a:schemeClr val="dk1"/>
              </a:buClr>
              <a:buSzPts val="4000"/>
              <a:buFont typeface="Calibri"/>
              <a:buAutoNum type="romanUcPeriod"/>
            </a:pPr>
            <a:r>
              <a:rPr b="1" lang="en" sz="4000">
                <a:solidFill>
                  <a:schemeClr val="dk1"/>
                </a:solidFill>
                <a:latin typeface="Calibri"/>
                <a:ea typeface="Calibri"/>
                <a:cs typeface="Calibri"/>
                <a:sym typeface="Calibri"/>
              </a:rPr>
              <a:t>Introduction</a:t>
            </a:r>
            <a:endParaRPr b="1" i="0" sz="4000" u="none" cap="none" strike="noStrike">
              <a:solidFill>
                <a:srgbClr val="000000"/>
              </a:solidFill>
              <a:latin typeface="Calibri"/>
              <a:ea typeface="Calibri"/>
              <a:cs typeface="Calibri"/>
              <a:sym typeface="Calibri"/>
            </a:endParaRPr>
          </a:p>
        </p:txBody>
      </p:sp>
      <p:sp>
        <p:nvSpPr>
          <p:cNvPr id="80" name="Google Shape;80;p16"/>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latin typeface="Calibri"/>
                <a:ea typeface="Calibri"/>
                <a:cs typeface="Calibri"/>
                <a:sym typeface="Calibri"/>
              </a:rPr>
              <a:t>🤗 Getting Started</a:t>
            </a:r>
            <a:endParaRPr b="1" sz="2200">
              <a:latin typeface="Calibri"/>
              <a:ea typeface="Calibri"/>
              <a:cs typeface="Calibri"/>
              <a:sym typeface="Calibri"/>
            </a:endParaRPr>
          </a:p>
        </p:txBody>
      </p:sp>
      <p:sp>
        <p:nvSpPr>
          <p:cNvPr id="81" name="Google Shape;81;p16"/>
          <p:cNvSpPr txBox="1"/>
          <p:nvPr/>
        </p:nvSpPr>
        <p:spPr>
          <a:xfrm>
            <a:off x="420000" y="2031975"/>
            <a:ext cx="41520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Calibri"/>
                <a:ea typeface="Calibri"/>
                <a:cs typeface="Calibri"/>
                <a:sym typeface="Calibri"/>
              </a:rPr>
              <a:t>Fact: </a:t>
            </a:r>
            <a:r>
              <a:rPr lang="en" sz="2000">
                <a:latin typeface="Calibri"/>
                <a:ea typeface="Calibri"/>
                <a:cs typeface="Calibri"/>
                <a:sym typeface="Calibri"/>
              </a:rPr>
              <a:t>If you are a presenter and you want to know what are the audience feelings?</a:t>
            </a:r>
            <a:endParaRPr sz="2000">
              <a:latin typeface="Calibri"/>
              <a:ea typeface="Calibri"/>
              <a:cs typeface="Calibri"/>
              <a:sym typeface="Calibri"/>
            </a:endParaRPr>
          </a:p>
          <a:p>
            <a:pPr indent="0" lvl="0" marL="0" rtl="0" algn="ctr">
              <a:spcBef>
                <a:spcPts val="0"/>
              </a:spcBef>
              <a:spcAft>
                <a:spcPts val="0"/>
              </a:spcAft>
              <a:buNone/>
            </a:pPr>
            <a:r>
              <a:rPr lang="en" sz="2000">
                <a:latin typeface="Calibri"/>
                <a:ea typeface="Calibri"/>
                <a:cs typeface="Calibri"/>
                <a:sym typeface="Calibri"/>
              </a:rPr>
              <a:t>You are a doctor and want to know your patient feelings. </a:t>
            </a:r>
            <a:endParaRPr sz="2000">
              <a:latin typeface="Calibri"/>
              <a:ea typeface="Calibri"/>
              <a:cs typeface="Calibri"/>
              <a:sym typeface="Calibri"/>
            </a:endParaRPr>
          </a:p>
        </p:txBody>
      </p:sp>
      <p:pic>
        <p:nvPicPr>
          <p:cNvPr id="82" name="Google Shape;82;p16"/>
          <p:cNvPicPr preferRelativeResize="0"/>
          <p:nvPr/>
        </p:nvPicPr>
        <p:blipFill>
          <a:blip r:embed="rId3">
            <a:alphaModFix/>
          </a:blip>
          <a:stretch>
            <a:fillRect/>
          </a:stretch>
        </p:blipFill>
        <p:spPr>
          <a:xfrm>
            <a:off x="4682375" y="1132550"/>
            <a:ext cx="3678350" cy="3678350"/>
          </a:xfrm>
          <a:prstGeom prst="rect">
            <a:avLst/>
          </a:prstGeom>
          <a:noFill/>
          <a:ln>
            <a:noFill/>
          </a:ln>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68" name="Google Shape;468;p52"/>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69" name="Google Shape;469;p52"/>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n" sz="4000">
                <a:solidFill>
                  <a:schemeClr val="dk1"/>
                </a:solidFill>
                <a:latin typeface="Calibri"/>
                <a:ea typeface="Calibri"/>
                <a:cs typeface="Calibri"/>
                <a:sym typeface="Calibri"/>
              </a:rPr>
              <a:t>References</a:t>
            </a:r>
            <a:endParaRPr b="1" i="0" sz="4000" u="none" cap="none" strike="noStrike">
              <a:solidFill>
                <a:srgbClr val="000000"/>
              </a:solidFill>
              <a:latin typeface="Calibri"/>
              <a:ea typeface="Calibri"/>
              <a:cs typeface="Calibri"/>
              <a:sym typeface="Calibri"/>
            </a:endParaRPr>
          </a:p>
        </p:txBody>
      </p:sp>
      <p:sp>
        <p:nvSpPr>
          <p:cNvPr id="470" name="Google Shape;470;p52"/>
          <p:cNvSpPr txBox="1"/>
          <p:nvPr/>
        </p:nvSpPr>
        <p:spPr>
          <a:xfrm>
            <a:off x="145950" y="876125"/>
            <a:ext cx="8852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471" name="Google Shape;471;p52"/>
          <p:cNvSpPr txBox="1"/>
          <p:nvPr/>
        </p:nvSpPr>
        <p:spPr>
          <a:xfrm>
            <a:off x="145950" y="876125"/>
            <a:ext cx="8852100" cy="9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800" u="sng">
                <a:solidFill>
                  <a:schemeClr val="hlink"/>
                </a:solidFill>
                <a:hlinkClick r:id="rId3"/>
              </a:rPr>
              <a:t>https://viso.ai/deep-learning/vgg-very-deep-convolutional-networks/</a:t>
            </a:r>
            <a:endParaRPr sz="18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dk1"/>
              </a:solidFill>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477" name="Google Shape;477;p53"/>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478" name="Google Shape;478;p53"/>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lang="en" sz="4000">
                <a:latin typeface="Calibri"/>
                <a:ea typeface="Calibri"/>
                <a:cs typeface="Calibri"/>
                <a:sym typeface="Calibri"/>
              </a:rPr>
              <a:t>End</a:t>
            </a:r>
            <a:endParaRPr b="1" i="0" sz="4000" u="none" cap="none" strike="noStrike">
              <a:solidFill>
                <a:srgbClr val="000000"/>
              </a:solidFill>
              <a:latin typeface="Calibri"/>
              <a:ea typeface="Calibri"/>
              <a:cs typeface="Calibri"/>
              <a:sym typeface="Calibri"/>
            </a:endParaRPr>
          </a:p>
        </p:txBody>
      </p:sp>
      <p:sp>
        <p:nvSpPr>
          <p:cNvPr id="479" name="Google Shape;479;p53"/>
          <p:cNvSpPr txBox="1"/>
          <p:nvPr/>
        </p:nvSpPr>
        <p:spPr>
          <a:xfrm>
            <a:off x="145950" y="876125"/>
            <a:ext cx="8852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480" name="Google Shape;480;p53"/>
          <p:cNvPicPr preferRelativeResize="0"/>
          <p:nvPr/>
        </p:nvPicPr>
        <p:blipFill>
          <a:blip r:embed="rId3">
            <a:alphaModFix/>
          </a:blip>
          <a:stretch>
            <a:fillRect/>
          </a:stretch>
        </p:blipFill>
        <p:spPr>
          <a:xfrm>
            <a:off x="2338075" y="1193250"/>
            <a:ext cx="4254624" cy="3469975"/>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95" name="Google Shape;95;p18"/>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96" name="Google Shape;96;p18"/>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482600" lvl="0" marL="457200" marR="0" rtl="0" algn="ctr">
              <a:lnSpc>
                <a:spcPct val="100000"/>
              </a:lnSpc>
              <a:spcBef>
                <a:spcPts val="0"/>
              </a:spcBef>
              <a:spcAft>
                <a:spcPts val="0"/>
              </a:spcAft>
              <a:buClr>
                <a:schemeClr val="dk1"/>
              </a:buClr>
              <a:buSzPts val="4000"/>
              <a:buFont typeface="Calibri"/>
              <a:buAutoNum type="romanUcPeriod"/>
            </a:pPr>
            <a:r>
              <a:rPr b="1" lang="en" sz="4000">
                <a:solidFill>
                  <a:schemeClr val="dk1"/>
                </a:solidFill>
                <a:latin typeface="Calibri"/>
                <a:ea typeface="Calibri"/>
                <a:cs typeface="Calibri"/>
                <a:sym typeface="Calibri"/>
              </a:rPr>
              <a:t>Introduction</a:t>
            </a:r>
            <a:endParaRPr b="1" i="0" sz="4000" u="none" cap="none" strike="noStrike">
              <a:solidFill>
                <a:srgbClr val="000000"/>
              </a:solidFill>
              <a:latin typeface="Calibri"/>
              <a:ea typeface="Calibri"/>
              <a:cs typeface="Calibri"/>
              <a:sym typeface="Calibri"/>
            </a:endParaRPr>
          </a:p>
        </p:txBody>
      </p:sp>
      <p:sp>
        <p:nvSpPr>
          <p:cNvPr id="97" name="Google Shape;97;p18"/>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latin typeface="Calibri"/>
                <a:ea typeface="Calibri"/>
                <a:cs typeface="Calibri"/>
                <a:sym typeface="Calibri"/>
              </a:rPr>
              <a:t>🤔 Could machine do that?</a:t>
            </a:r>
            <a:endParaRPr b="1" sz="2200">
              <a:latin typeface="Calibri"/>
              <a:ea typeface="Calibri"/>
              <a:cs typeface="Calibri"/>
              <a:sym typeface="Calibri"/>
            </a:endParaRPr>
          </a:p>
        </p:txBody>
      </p:sp>
      <p:pic>
        <p:nvPicPr>
          <p:cNvPr id="98" name="Google Shape;98;p18"/>
          <p:cNvPicPr preferRelativeResize="0"/>
          <p:nvPr/>
        </p:nvPicPr>
        <p:blipFill>
          <a:blip r:embed="rId3">
            <a:alphaModFix/>
          </a:blip>
          <a:stretch>
            <a:fillRect/>
          </a:stretch>
        </p:blipFill>
        <p:spPr>
          <a:xfrm>
            <a:off x="5382925" y="3286462"/>
            <a:ext cx="1714706" cy="1857040"/>
          </a:xfrm>
          <a:prstGeom prst="rect">
            <a:avLst/>
          </a:prstGeom>
          <a:noFill/>
          <a:ln>
            <a:noFill/>
          </a:ln>
        </p:spPr>
      </p:pic>
      <p:sp>
        <p:nvSpPr>
          <p:cNvPr id="99" name="Google Shape;99;p18"/>
          <p:cNvSpPr/>
          <p:nvPr/>
        </p:nvSpPr>
        <p:spPr>
          <a:xfrm>
            <a:off x="6519775" y="1731875"/>
            <a:ext cx="2414400" cy="1158300"/>
          </a:xfrm>
          <a:prstGeom prst="cloudCallout">
            <a:avLst>
              <a:gd fmla="val -37255" name="adj1"/>
              <a:gd fmla="val 89893"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alibri"/>
                <a:ea typeface="Calibri"/>
                <a:cs typeface="Calibri"/>
                <a:sym typeface="Calibri"/>
              </a:rPr>
              <a:t>How c</a:t>
            </a:r>
            <a:r>
              <a:rPr lang="en" sz="1800">
                <a:latin typeface="Calibri"/>
                <a:ea typeface="Calibri"/>
                <a:cs typeface="Calibri"/>
                <a:sym typeface="Calibri"/>
              </a:rPr>
              <a:t>ould I…???</a:t>
            </a:r>
            <a:endParaRPr sz="1800">
              <a:latin typeface="Calibri"/>
              <a:ea typeface="Calibri"/>
              <a:cs typeface="Calibri"/>
              <a:sym typeface="Calibri"/>
            </a:endParaRPr>
          </a:p>
        </p:txBody>
      </p:sp>
      <p:grpSp>
        <p:nvGrpSpPr>
          <p:cNvPr id="100" name="Google Shape;100;p18"/>
          <p:cNvGrpSpPr/>
          <p:nvPr/>
        </p:nvGrpSpPr>
        <p:grpSpPr>
          <a:xfrm>
            <a:off x="0" y="1731867"/>
            <a:ext cx="4082845" cy="2599896"/>
            <a:chOff x="0" y="1731867"/>
            <a:chExt cx="4082845" cy="2599896"/>
          </a:xfrm>
        </p:grpSpPr>
        <p:pic>
          <p:nvPicPr>
            <p:cNvPr id="101" name="Google Shape;101;p18"/>
            <p:cNvPicPr preferRelativeResize="0"/>
            <p:nvPr/>
          </p:nvPicPr>
          <p:blipFill>
            <a:blip r:embed="rId4">
              <a:alphaModFix/>
            </a:blip>
            <a:stretch>
              <a:fillRect/>
            </a:stretch>
          </p:blipFill>
          <p:spPr>
            <a:xfrm>
              <a:off x="0" y="1731867"/>
              <a:ext cx="4082845" cy="2599896"/>
            </a:xfrm>
            <a:prstGeom prst="rect">
              <a:avLst/>
            </a:prstGeom>
            <a:noFill/>
            <a:ln>
              <a:noFill/>
            </a:ln>
          </p:spPr>
        </p:pic>
        <p:sp>
          <p:nvSpPr>
            <p:cNvPr id="102" name="Google Shape;102;p18"/>
            <p:cNvSpPr txBox="1"/>
            <p:nvPr/>
          </p:nvSpPr>
          <p:spPr>
            <a:xfrm>
              <a:off x="979725" y="2571750"/>
              <a:ext cx="130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latin typeface="Caveat"/>
                <a:ea typeface="Caveat"/>
                <a:cs typeface="Caveat"/>
                <a:sym typeface="Caveat"/>
              </a:endParaRPr>
            </a:p>
          </p:txBody>
        </p:sp>
      </p:grpSp>
      <p:sp>
        <p:nvSpPr>
          <p:cNvPr id="103" name="Google Shape;103;p18"/>
          <p:cNvSpPr/>
          <p:nvPr/>
        </p:nvSpPr>
        <p:spPr>
          <a:xfrm>
            <a:off x="3134733" y="1432237"/>
            <a:ext cx="2550900" cy="642300"/>
          </a:xfrm>
          <a:prstGeom prst="wedgeRoundRectCallout">
            <a:avLst>
              <a:gd fmla="val -48977" name="adj1"/>
              <a:gd fmla="val 85612" name="adj2"/>
              <a:gd fmla="val 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Tell</a:t>
            </a:r>
            <a:r>
              <a:rPr lang="en" sz="1800">
                <a:latin typeface="Calibri"/>
                <a:ea typeface="Calibri"/>
                <a:cs typeface="Calibri"/>
                <a:sym typeface="Calibri"/>
              </a:rPr>
              <a:t> me a </a:t>
            </a:r>
            <a:r>
              <a:rPr lang="en" sz="1800">
                <a:latin typeface="Calibri"/>
                <a:ea typeface="Calibri"/>
                <a:cs typeface="Calibri"/>
                <a:sym typeface="Calibri"/>
              </a:rPr>
              <a:t>emotion of this face</a:t>
            </a:r>
            <a:r>
              <a:rPr lang="en" sz="1800">
                <a:latin typeface="Calibri"/>
                <a:ea typeface="Calibri"/>
                <a:cs typeface="Calibri"/>
                <a:sym typeface="Calibri"/>
              </a:rPr>
              <a:t> !!!</a:t>
            </a:r>
            <a:endParaRPr sz="1800">
              <a:latin typeface="Calibri"/>
              <a:ea typeface="Calibri"/>
              <a:cs typeface="Calibri"/>
              <a:sym typeface="Calibri"/>
            </a:endParaRPr>
          </a:p>
        </p:txBody>
      </p:sp>
      <p:pic>
        <p:nvPicPr>
          <p:cNvPr id="104" name="Google Shape;104;p18"/>
          <p:cNvPicPr preferRelativeResize="0"/>
          <p:nvPr/>
        </p:nvPicPr>
        <p:blipFill rotWithShape="1">
          <a:blip r:embed="rId5">
            <a:alphaModFix/>
          </a:blip>
          <a:srcRect b="11839" l="0" r="0" t="0"/>
          <a:stretch/>
        </p:blipFill>
        <p:spPr>
          <a:xfrm>
            <a:off x="491025" y="2508750"/>
            <a:ext cx="1860274" cy="1349925"/>
          </a:xfrm>
          <a:prstGeom prst="rect">
            <a:avLst/>
          </a:prstGeom>
          <a:noFill/>
          <a:ln>
            <a:noFill/>
          </a:ln>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10" name="Google Shape;110;p19"/>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11" name="Google Shape;111;p19"/>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482600" lvl="0" marL="457200" marR="0" rtl="0" algn="ctr">
              <a:lnSpc>
                <a:spcPct val="100000"/>
              </a:lnSpc>
              <a:spcBef>
                <a:spcPts val="0"/>
              </a:spcBef>
              <a:spcAft>
                <a:spcPts val="0"/>
              </a:spcAft>
              <a:buClr>
                <a:schemeClr val="dk1"/>
              </a:buClr>
              <a:buSzPts val="4000"/>
              <a:buFont typeface="Calibri"/>
              <a:buAutoNum type="romanUcPeriod"/>
            </a:pPr>
            <a:r>
              <a:rPr b="1" lang="en" sz="4000">
                <a:solidFill>
                  <a:schemeClr val="dk1"/>
                </a:solidFill>
                <a:latin typeface="Calibri"/>
                <a:ea typeface="Calibri"/>
                <a:cs typeface="Calibri"/>
                <a:sym typeface="Calibri"/>
              </a:rPr>
              <a:t>Introduction</a:t>
            </a:r>
            <a:endParaRPr b="1" i="0" sz="4000" u="none" cap="none" strike="noStrike">
              <a:solidFill>
                <a:srgbClr val="000000"/>
              </a:solidFill>
              <a:latin typeface="Calibri"/>
              <a:ea typeface="Calibri"/>
              <a:cs typeface="Calibri"/>
              <a:sym typeface="Calibri"/>
            </a:endParaRPr>
          </a:p>
        </p:txBody>
      </p:sp>
      <p:sp>
        <p:nvSpPr>
          <p:cNvPr id="112" name="Google Shape;112;p19"/>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latin typeface="Calibri"/>
                <a:ea typeface="Calibri"/>
                <a:cs typeface="Calibri"/>
                <a:sym typeface="Calibri"/>
              </a:rPr>
              <a:t>🤗 </a:t>
            </a:r>
            <a:r>
              <a:rPr b="1" lang="en" sz="2200">
                <a:latin typeface="Calibri"/>
                <a:ea typeface="Calibri"/>
                <a:cs typeface="Calibri"/>
                <a:sym typeface="Calibri"/>
              </a:rPr>
              <a:t>Emotional Face Recognition</a:t>
            </a:r>
            <a:endParaRPr b="1" sz="2200">
              <a:latin typeface="Calibri"/>
              <a:ea typeface="Calibri"/>
              <a:cs typeface="Calibri"/>
              <a:sym typeface="Calibri"/>
            </a:endParaRPr>
          </a:p>
        </p:txBody>
      </p:sp>
      <p:sp>
        <p:nvSpPr>
          <p:cNvPr id="113" name="Google Shape;113;p19"/>
          <p:cNvSpPr txBox="1"/>
          <p:nvPr/>
        </p:nvSpPr>
        <p:spPr>
          <a:xfrm>
            <a:off x="245025" y="2281400"/>
            <a:ext cx="37857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Char char="❖"/>
            </a:pPr>
            <a:r>
              <a:rPr b="1" lang="en" sz="2000">
                <a:solidFill>
                  <a:srgbClr val="9900FF"/>
                </a:solidFill>
                <a:latin typeface="Calibri"/>
                <a:ea typeface="Calibri"/>
                <a:cs typeface="Calibri"/>
                <a:sym typeface="Calibri"/>
              </a:rPr>
              <a:t>Face Emotion Recognition: </a:t>
            </a:r>
            <a:endParaRPr b="1" sz="2000">
              <a:solidFill>
                <a:srgbClr val="9900FF"/>
              </a:solidFill>
              <a:latin typeface="Calibri"/>
              <a:ea typeface="Calibri"/>
              <a:cs typeface="Calibri"/>
              <a:sym typeface="Calibri"/>
            </a:endParaRPr>
          </a:p>
          <a:p>
            <a:pPr indent="0" lvl="0" marL="457200" rtl="0" algn="l">
              <a:spcBef>
                <a:spcPts val="0"/>
              </a:spcBef>
              <a:spcAft>
                <a:spcPts val="0"/>
              </a:spcAft>
              <a:buNone/>
            </a:pPr>
            <a:r>
              <a:rPr lang="en" sz="2000">
                <a:latin typeface="Calibri"/>
                <a:ea typeface="Calibri"/>
                <a:cs typeface="Calibri"/>
                <a:sym typeface="Calibri"/>
              </a:rPr>
              <a:t>is the process of identifying human emotion.</a:t>
            </a:r>
            <a:endParaRPr sz="2000">
              <a:latin typeface="Calibri"/>
              <a:ea typeface="Calibri"/>
              <a:cs typeface="Calibri"/>
              <a:sym typeface="Calibri"/>
            </a:endParaRPr>
          </a:p>
        </p:txBody>
      </p:sp>
      <p:pic>
        <p:nvPicPr>
          <p:cNvPr id="114" name="Google Shape;114;p19"/>
          <p:cNvPicPr preferRelativeResize="0"/>
          <p:nvPr/>
        </p:nvPicPr>
        <p:blipFill>
          <a:blip r:embed="rId3">
            <a:alphaModFix/>
          </a:blip>
          <a:stretch>
            <a:fillRect/>
          </a:stretch>
        </p:blipFill>
        <p:spPr>
          <a:xfrm>
            <a:off x="3804755" y="1642450"/>
            <a:ext cx="5145771" cy="281865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20" name="Google Shape;120;p20"/>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21" name="Google Shape;121;p20"/>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482600" lvl="0" marL="457200" marR="0" rtl="0" algn="ctr">
              <a:lnSpc>
                <a:spcPct val="100000"/>
              </a:lnSpc>
              <a:spcBef>
                <a:spcPts val="0"/>
              </a:spcBef>
              <a:spcAft>
                <a:spcPts val="0"/>
              </a:spcAft>
              <a:buClr>
                <a:schemeClr val="dk1"/>
              </a:buClr>
              <a:buSzPts val="4000"/>
              <a:buFont typeface="Calibri"/>
              <a:buAutoNum type="romanUcPeriod"/>
            </a:pPr>
            <a:r>
              <a:rPr b="1" lang="en" sz="4000">
                <a:solidFill>
                  <a:schemeClr val="dk1"/>
                </a:solidFill>
                <a:latin typeface="Calibri"/>
                <a:ea typeface="Calibri"/>
                <a:cs typeface="Calibri"/>
                <a:sym typeface="Calibri"/>
              </a:rPr>
              <a:t>Introduction</a:t>
            </a:r>
            <a:endParaRPr b="1" i="0" sz="4000" u="none" cap="none" strike="noStrike">
              <a:solidFill>
                <a:srgbClr val="000000"/>
              </a:solidFill>
              <a:latin typeface="Calibri"/>
              <a:ea typeface="Calibri"/>
              <a:cs typeface="Calibri"/>
              <a:sym typeface="Calibri"/>
            </a:endParaRPr>
          </a:p>
        </p:txBody>
      </p:sp>
      <p:sp>
        <p:nvSpPr>
          <p:cNvPr id="122" name="Google Shape;122;p20"/>
          <p:cNvSpPr txBox="1"/>
          <p:nvPr/>
        </p:nvSpPr>
        <p:spPr>
          <a:xfrm>
            <a:off x="145950" y="876125"/>
            <a:ext cx="8852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2200">
                <a:latin typeface="Calibri"/>
                <a:ea typeface="Calibri"/>
                <a:cs typeface="Calibri"/>
                <a:sym typeface="Calibri"/>
              </a:rPr>
              <a:t>👀</a:t>
            </a:r>
            <a:r>
              <a:rPr b="1" lang="en" sz="2200">
                <a:latin typeface="Calibri"/>
                <a:ea typeface="Calibri"/>
                <a:cs typeface="Calibri"/>
                <a:sym typeface="Calibri"/>
              </a:rPr>
              <a:t> </a:t>
            </a:r>
            <a:r>
              <a:rPr b="1" lang="en" sz="2200">
                <a:latin typeface="Calibri"/>
                <a:ea typeface="Calibri"/>
                <a:cs typeface="Calibri"/>
                <a:sym typeface="Calibri"/>
              </a:rPr>
              <a:t>Emotional Face Recognition </a:t>
            </a:r>
            <a:r>
              <a:rPr b="1" lang="en" sz="2200">
                <a:latin typeface="Calibri"/>
                <a:ea typeface="Calibri"/>
                <a:cs typeface="Calibri"/>
                <a:sym typeface="Calibri"/>
              </a:rPr>
              <a:t>I/O</a:t>
            </a:r>
            <a:endParaRPr b="1" sz="2200">
              <a:latin typeface="Calibri"/>
              <a:ea typeface="Calibri"/>
              <a:cs typeface="Calibri"/>
              <a:sym typeface="Calibri"/>
            </a:endParaRPr>
          </a:p>
        </p:txBody>
      </p:sp>
      <p:sp>
        <p:nvSpPr>
          <p:cNvPr id="123" name="Google Shape;123;p20"/>
          <p:cNvSpPr/>
          <p:nvPr/>
        </p:nvSpPr>
        <p:spPr>
          <a:xfrm>
            <a:off x="4105175" y="2494263"/>
            <a:ext cx="1347000" cy="1341300"/>
          </a:xfrm>
          <a:prstGeom prst="can">
            <a:avLst>
              <a:gd fmla="val 25000" name="adj"/>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Face Emotion Model</a:t>
            </a:r>
            <a:endParaRPr b="1" sz="1600">
              <a:solidFill>
                <a:schemeClr val="lt1"/>
              </a:solidFill>
              <a:latin typeface="Calibri"/>
              <a:ea typeface="Calibri"/>
              <a:cs typeface="Calibri"/>
              <a:sym typeface="Calibri"/>
            </a:endParaRPr>
          </a:p>
        </p:txBody>
      </p:sp>
      <p:cxnSp>
        <p:nvCxnSpPr>
          <p:cNvPr id="124" name="Google Shape;124;p20"/>
          <p:cNvCxnSpPr>
            <a:stCxn id="123" idx="4"/>
            <a:endCxn id="125" idx="1"/>
          </p:cNvCxnSpPr>
          <p:nvPr/>
        </p:nvCxnSpPr>
        <p:spPr>
          <a:xfrm>
            <a:off x="5452175" y="3164913"/>
            <a:ext cx="1026000" cy="6000"/>
          </a:xfrm>
          <a:prstGeom prst="straightConnector1">
            <a:avLst/>
          </a:prstGeom>
          <a:noFill/>
          <a:ln cap="flat" cmpd="sng" w="28575">
            <a:solidFill>
              <a:schemeClr val="dk1"/>
            </a:solidFill>
            <a:prstDash val="solid"/>
            <a:round/>
            <a:headEnd len="med" w="med" type="none"/>
            <a:tailEnd len="med" w="med" type="triangle"/>
          </a:ln>
        </p:spPr>
      </p:cxnSp>
      <p:grpSp>
        <p:nvGrpSpPr>
          <p:cNvPr id="126" name="Google Shape;126;p20"/>
          <p:cNvGrpSpPr/>
          <p:nvPr/>
        </p:nvGrpSpPr>
        <p:grpSpPr>
          <a:xfrm>
            <a:off x="145950" y="1628038"/>
            <a:ext cx="2933100" cy="1031113"/>
            <a:chOff x="145950" y="2087613"/>
            <a:chExt cx="2933100" cy="1031113"/>
          </a:xfrm>
        </p:grpSpPr>
        <p:sp>
          <p:nvSpPr>
            <p:cNvPr id="127" name="Google Shape;127;p20"/>
            <p:cNvSpPr txBox="1"/>
            <p:nvPr/>
          </p:nvSpPr>
          <p:spPr>
            <a:xfrm>
              <a:off x="145950" y="2657025"/>
              <a:ext cx="2933100" cy="461700"/>
            </a:xfrm>
            <a:prstGeom prst="rect">
              <a:avLst/>
            </a:prstGeom>
            <a:solidFill>
              <a:srgbClr val="351C75"/>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20"/>
            <p:cNvSpPr txBox="1"/>
            <p:nvPr/>
          </p:nvSpPr>
          <p:spPr>
            <a:xfrm>
              <a:off x="1035150" y="2087613"/>
              <a:ext cx="1154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Input</a:t>
              </a:r>
              <a:endParaRPr b="1" sz="2500">
                <a:solidFill>
                  <a:srgbClr val="CC0000"/>
                </a:solidFill>
                <a:latin typeface="Calibri"/>
                <a:ea typeface="Calibri"/>
                <a:cs typeface="Calibri"/>
                <a:sym typeface="Calibri"/>
              </a:endParaRPr>
            </a:p>
          </p:txBody>
        </p:sp>
      </p:grpSp>
      <p:cxnSp>
        <p:nvCxnSpPr>
          <p:cNvPr id="129" name="Google Shape;129;p20"/>
          <p:cNvCxnSpPr>
            <a:stCxn id="130" idx="3"/>
            <a:endCxn id="123" idx="2"/>
          </p:cNvCxnSpPr>
          <p:nvPr/>
        </p:nvCxnSpPr>
        <p:spPr>
          <a:xfrm>
            <a:off x="3108713" y="3164928"/>
            <a:ext cx="996600" cy="0"/>
          </a:xfrm>
          <a:prstGeom prst="straightConnector1">
            <a:avLst/>
          </a:prstGeom>
          <a:noFill/>
          <a:ln cap="flat" cmpd="sng" w="28575">
            <a:solidFill>
              <a:schemeClr val="dk1"/>
            </a:solidFill>
            <a:prstDash val="solid"/>
            <a:round/>
            <a:headEnd len="med" w="med" type="none"/>
            <a:tailEnd len="med" w="med" type="triangle"/>
          </a:ln>
        </p:spPr>
      </p:cxnSp>
      <p:pic>
        <p:nvPicPr>
          <p:cNvPr id="130" name="Google Shape;130;p20"/>
          <p:cNvPicPr preferRelativeResize="0"/>
          <p:nvPr/>
        </p:nvPicPr>
        <p:blipFill>
          <a:blip r:embed="rId3">
            <a:alphaModFix/>
          </a:blip>
          <a:stretch>
            <a:fillRect/>
          </a:stretch>
        </p:blipFill>
        <p:spPr>
          <a:xfrm>
            <a:off x="116288" y="2124816"/>
            <a:ext cx="2992425" cy="2080225"/>
          </a:xfrm>
          <a:prstGeom prst="rect">
            <a:avLst/>
          </a:prstGeom>
          <a:noFill/>
          <a:ln>
            <a:noFill/>
          </a:ln>
        </p:spPr>
      </p:pic>
      <p:sp>
        <p:nvSpPr>
          <p:cNvPr id="131" name="Google Shape;131;p20"/>
          <p:cNvSpPr txBox="1"/>
          <p:nvPr/>
        </p:nvSpPr>
        <p:spPr>
          <a:xfrm>
            <a:off x="7023850" y="1628038"/>
            <a:ext cx="11547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solidFill>
                  <a:srgbClr val="CC0000"/>
                </a:solidFill>
                <a:latin typeface="Calibri"/>
                <a:ea typeface="Calibri"/>
                <a:cs typeface="Calibri"/>
                <a:sym typeface="Calibri"/>
              </a:rPr>
              <a:t>Output</a:t>
            </a:r>
            <a:endParaRPr b="1" sz="2500">
              <a:solidFill>
                <a:srgbClr val="CC0000"/>
              </a:solidFill>
              <a:latin typeface="Calibri"/>
              <a:ea typeface="Calibri"/>
              <a:cs typeface="Calibri"/>
              <a:sym typeface="Calibri"/>
            </a:endParaRPr>
          </a:p>
        </p:txBody>
      </p:sp>
      <p:sp>
        <p:nvSpPr>
          <p:cNvPr id="132" name="Google Shape;132;p20"/>
          <p:cNvSpPr/>
          <p:nvPr/>
        </p:nvSpPr>
        <p:spPr>
          <a:xfrm>
            <a:off x="6455625" y="2918150"/>
            <a:ext cx="2542500" cy="52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txBox="1"/>
          <p:nvPr/>
        </p:nvSpPr>
        <p:spPr>
          <a:xfrm>
            <a:off x="6448625" y="2903325"/>
            <a:ext cx="25431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latin typeface="Calibri"/>
                <a:ea typeface="Calibri"/>
                <a:cs typeface="Calibri"/>
                <a:sym typeface="Calibri"/>
              </a:rPr>
              <a:t>Angry</a:t>
            </a:r>
            <a:endParaRPr b="1" sz="2200">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idx="12" type="sldNum"/>
          </p:nvPr>
        </p:nvSpPr>
        <p:spPr>
          <a:xfrm>
            <a:off x="8545933" y="47044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139" name="Google Shape;139;p21"/>
          <p:cNvCxnSpPr/>
          <p:nvPr/>
        </p:nvCxnSpPr>
        <p:spPr>
          <a:xfrm>
            <a:off x="-12400" y="800400"/>
            <a:ext cx="9179100" cy="9900"/>
          </a:xfrm>
          <a:prstGeom prst="straightConnector1">
            <a:avLst/>
          </a:prstGeom>
          <a:noFill/>
          <a:ln cap="flat" cmpd="sng" w="76200">
            <a:solidFill>
              <a:srgbClr val="000000"/>
            </a:solidFill>
            <a:prstDash val="solid"/>
            <a:round/>
            <a:headEnd len="sm" w="sm" type="none"/>
            <a:tailEnd len="sm" w="sm" type="none"/>
          </a:ln>
        </p:spPr>
      </p:cxnSp>
      <p:sp>
        <p:nvSpPr>
          <p:cNvPr id="140" name="Google Shape;140;p21"/>
          <p:cNvSpPr txBox="1"/>
          <p:nvPr/>
        </p:nvSpPr>
        <p:spPr>
          <a:xfrm>
            <a:off x="-12400" y="0"/>
            <a:ext cx="9179100" cy="800400"/>
          </a:xfrm>
          <a:prstGeom prst="rect">
            <a:avLst/>
          </a:prstGeom>
          <a:noFill/>
          <a:ln>
            <a:noFill/>
          </a:ln>
        </p:spPr>
        <p:txBody>
          <a:bodyPr anchorCtr="0" anchor="t" bIns="91425" lIns="91425" spcFirstLastPara="1" rIns="91425" wrap="square" tIns="91425">
            <a:spAutoFit/>
          </a:bodyPr>
          <a:lstStyle/>
          <a:p>
            <a:pPr indent="0" lvl="0" marL="2743200" marR="0" rtl="0" algn="l">
              <a:lnSpc>
                <a:spcPct val="100000"/>
              </a:lnSpc>
              <a:spcBef>
                <a:spcPts val="0"/>
              </a:spcBef>
              <a:spcAft>
                <a:spcPts val="0"/>
              </a:spcAft>
              <a:buNone/>
            </a:pPr>
            <a:r>
              <a:rPr b="1" lang="en" sz="4000">
                <a:solidFill>
                  <a:schemeClr val="dk1"/>
                </a:solidFill>
                <a:latin typeface="Calibri"/>
                <a:ea typeface="Calibri"/>
                <a:cs typeface="Calibri"/>
                <a:sym typeface="Calibri"/>
              </a:rPr>
              <a:t>II. </a:t>
            </a:r>
            <a:r>
              <a:rPr b="1" lang="en" sz="4000">
                <a:solidFill>
                  <a:schemeClr val="dk1"/>
                </a:solidFill>
                <a:latin typeface="Calibri"/>
                <a:ea typeface="Calibri"/>
                <a:cs typeface="Calibri"/>
                <a:sym typeface="Calibri"/>
              </a:rPr>
              <a:t>Dataset</a:t>
            </a:r>
            <a:endParaRPr b="1" i="0" sz="4000" u="none" cap="none" strike="noStrike">
              <a:solidFill>
                <a:srgbClr val="000000"/>
              </a:solidFill>
              <a:latin typeface="Calibri"/>
              <a:ea typeface="Calibri"/>
              <a:cs typeface="Calibri"/>
              <a:sym typeface="Calibri"/>
            </a:endParaRPr>
          </a:p>
        </p:txBody>
      </p:sp>
      <p:sp>
        <p:nvSpPr>
          <p:cNvPr id="141" name="Google Shape;141;p21"/>
          <p:cNvSpPr txBox="1"/>
          <p:nvPr/>
        </p:nvSpPr>
        <p:spPr>
          <a:xfrm>
            <a:off x="145950" y="876125"/>
            <a:ext cx="88521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 FER-2013</a:t>
            </a:r>
            <a:endParaRPr b="1" sz="2200">
              <a:solidFill>
                <a:schemeClr val="dk1"/>
              </a:solidFill>
              <a:latin typeface="Calibri"/>
              <a:ea typeface="Calibri"/>
              <a:cs typeface="Calibri"/>
              <a:sym typeface="Calibri"/>
            </a:endParaRPr>
          </a:p>
          <a:p>
            <a:pPr indent="0" lvl="0" marL="0" rtl="0" algn="l">
              <a:spcBef>
                <a:spcPts val="0"/>
              </a:spcBef>
              <a:spcAft>
                <a:spcPts val="0"/>
              </a:spcAft>
              <a:buNone/>
            </a:pPr>
            <a:r>
              <a:t/>
            </a:r>
            <a:endParaRPr b="1" sz="2200">
              <a:solidFill>
                <a:schemeClr val="dk1"/>
              </a:solidFill>
              <a:latin typeface="Calibri"/>
              <a:ea typeface="Calibri"/>
              <a:cs typeface="Calibri"/>
              <a:sym typeface="Calibri"/>
            </a:endParaRPr>
          </a:p>
        </p:txBody>
      </p:sp>
      <p:sp>
        <p:nvSpPr>
          <p:cNvPr id="142" name="Google Shape;142;p21"/>
          <p:cNvSpPr txBox="1"/>
          <p:nvPr/>
        </p:nvSpPr>
        <p:spPr>
          <a:xfrm>
            <a:off x="263200" y="1301625"/>
            <a:ext cx="5806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Calibri"/>
                <a:ea typeface="Calibri"/>
                <a:cs typeface="Calibri"/>
                <a:sym typeface="Calibri"/>
              </a:rPr>
              <a:t>7 </a:t>
            </a:r>
            <a:r>
              <a:rPr b="1" lang="en" sz="2000">
                <a:latin typeface="Calibri"/>
                <a:ea typeface="Calibri"/>
                <a:cs typeface="Calibri"/>
                <a:sym typeface="Calibri"/>
              </a:rPr>
              <a:t>labels:</a:t>
            </a:r>
            <a:r>
              <a:rPr lang="en" sz="2000">
                <a:latin typeface="Calibri"/>
                <a:ea typeface="Calibri"/>
                <a:cs typeface="Calibri"/>
                <a:sym typeface="Calibri"/>
              </a:rPr>
              <a:t> 0 = Angry, 1 = Disgust, 2 = Fear, 3 = Happy, 4=Sad, 5 = Surprise, 6 = Neutral</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Train:</a:t>
            </a:r>
            <a:r>
              <a:rPr lang="en" sz="2000">
                <a:latin typeface="Calibri"/>
                <a:ea typeface="Calibri"/>
                <a:cs typeface="Calibri"/>
                <a:sym typeface="Calibri"/>
              </a:rPr>
              <a:t> 28.709</a:t>
            </a:r>
            <a:endParaRPr sz="2000">
              <a:latin typeface="Calibri"/>
              <a:ea typeface="Calibri"/>
              <a:cs typeface="Calibri"/>
              <a:sym typeface="Calibri"/>
            </a:endParaRPr>
          </a:p>
          <a:p>
            <a:pPr indent="0" lvl="0" marL="0" rtl="0" algn="l">
              <a:spcBef>
                <a:spcPts val="0"/>
              </a:spcBef>
              <a:spcAft>
                <a:spcPts val="0"/>
              </a:spcAft>
              <a:buNone/>
            </a:pPr>
            <a:r>
              <a:rPr b="1" lang="en" sz="2000">
                <a:latin typeface="Calibri"/>
                <a:ea typeface="Calibri"/>
                <a:cs typeface="Calibri"/>
                <a:sym typeface="Calibri"/>
              </a:rPr>
              <a:t>Test:</a:t>
            </a:r>
            <a:r>
              <a:rPr lang="en" sz="2000">
                <a:latin typeface="Calibri"/>
                <a:ea typeface="Calibri"/>
                <a:cs typeface="Calibri"/>
                <a:sym typeface="Calibri"/>
              </a:rPr>
              <a:t> 7.178</a:t>
            </a:r>
            <a:endParaRPr sz="2000">
              <a:latin typeface="Calibri"/>
              <a:ea typeface="Calibri"/>
              <a:cs typeface="Calibri"/>
              <a:sym typeface="Calibri"/>
            </a:endParaRPr>
          </a:p>
        </p:txBody>
      </p:sp>
      <p:pic>
        <p:nvPicPr>
          <p:cNvPr id="143" name="Google Shape;143;p21"/>
          <p:cNvPicPr preferRelativeResize="0"/>
          <p:nvPr/>
        </p:nvPicPr>
        <p:blipFill>
          <a:blip r:embed="rId3">
            <a:alphaModFix/>
          </a:blip>
          <a:stretch>
            <a:fillRect/>
          </a:stretch>
        </p:blipFill>
        <p:spPr>
          <a:xfrm>
            <a:off x="263154" y="2778700"/>
            <a:ext cx="5806899" cy="1925300"/>
          </a:xfrm>
          <a:prstGeom prst="rect">
            <a:avLst/>
          </a:prstGeom>
          <a:noFill/>
          <a:ln>
            <a:noFill/>
          </a:ln>
        </p:spPr>
      </p:pic>
      <p:pic>
        <p:nvPicPr>
          <p:cNvPr id="144" name="Google Shape;144;p21"/>
          <p:cNvPicPr preferRelativeResize="0"/>
          <p:nvPr/>
        </p:nvPicPr>
        <p:blipFill>
          <a:blip r:embed="rId4">
            <a:alphaModFix/>
          </a:blip>
          <a:stretch>
            <a:fillRect/>
          </a:stretch>
        </p:blipFill>
        <p:spPr>
          <a:xfrm>
            <a:off x="6382375" y="1301625"/>
            <a:ext cx="2537525" cy="338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